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9" r:id="rId5"/>
    <p:sldId id="262" r:id="rId6"/>
    <p:sldId id="264" r:id="rId7"/>
    <p:sldId id="274" r:id="rId8"/>
    <p:sldId id="263"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F2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B2D28E3-3B9B-4C7E-BC58-EE7E3C2E6006}" type="datetimeFigureOut">
              <a:rPr lang="tr-TR" smtClean="0"/>
              <a:pPr/>
              <a:t>16.01.2023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CBE21A6-1D49-4384-A97A-F57E2E5A8C7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D28E3-3B9B-4C7E-BC58-EE7E3C2E6006}" type="datetimeFigureOut">
              <a:rPr lang="tr-TR" smtClean="0"/>
              <a:pPr/>
              <a:t>16.01.2023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E21A6-1D49-4384-A97A-F57E2E5A8C7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03648" y="4077072"/>
            <a:ext cx="6400800" cy="1008112"/>
          </a:xfrm>
        </p:spPr>
        <p:txBody>
          <a:bodyPr>
            <a:normAutofit fontScale="47500" lnSpcReduction="20000"/>
          </a:bodyPr>
          <a:lstStyle/>
          <a:p>
            <a:endParaRPr lang="tr-TR" dirty="0">
              <a:solidFill>
                <a:srgbClr val="0070C0"/>
              </a:solidFill>
            </a:endParaRPr>
          </a:p>
          <a:p>
            <a:r>
              <a:rPr lang="tr-TR" dirty="0">
                <a:solidFill>
                  <a:srgbClr val="002060"/>
                </a:solidFill>
              </a:rPr>
              <a:t>OUR SCENE IS EUROPE</a:t>
            </a:r>
          </a:p>
          <a:p>
            <a:r>
              <a:rPr lang="tr-TR" dirty="0">
                <a:solidFill>
                  <a:srgbClr val="002060"/>
                </a:solidFill>
              </a:rPr>
              <a:t>KA220-SCH </a:t>
            </a:r>
          </a:p>
          <a:p>
            <a:r>
              <a:rPr lang="tr-TR" dirty="0">
                <a:solidFill>
                  <a:srgbClr val="002060"/>
                </a:solidFill>
              </a:rPr>
              <a:t>Okul Eğitiminde İş Birliği Ortaklıkları</a:t>
            </a:r>
          </a:p>
        </p:txBody>
      </p:sp>
      <p:pic>
        <p:nvPicPr>
          <p:cNvPr id="1026" name="Picture 2" descr="C:\Users\casper\Downloads\unnamed.png"/>
          <p:cNvPicPr>
            <a:picLocks noChangeAspect="1" noChangeArrowheads="1"/>
          </p:cNvPicPr>
          <p:nvPr/>
        </p:nvPicPr>
        <p:blipFill>
          <a:blip r:embed="rId2" cstate="print"/>
          <a:srcRect/>
          <a:stretch>
            <a:fillRect/>
          </a:stretch>
        </p:blipFill>
        <p:spPr bwMode="auto">
          <a:xfrm>
            <a:off x="3203848" y="1556792"/>
            <a:ext cx="2664296" cy="2664296"/>
          </a:xfrm>
          <a:prstGeom prst="rect">
            <a:avLst/>
          </a:prstGeom>
          <a:noFill/>
        </p:spPr>
      </p:pic>
      <p:pic>
        <p:nvPicPr>
          <p:cNvPr id="2" name="Picture 2" descr="C:\Users\casper\Downloads\logo-ce-horizontal-en-pantone-hr.jpg"/>
          <p:cNvPicPr>
            <a:picLocks noChangeAspect="1" noChangeArrowheads="1"/>
          </p:cNvPicPr>
          <p:nvPr/>
        </p:nvPicPr>
        <p:blipFill>
          <a:blip r:embed="rId3" cstate="print"/>
          <a:srcRect/>
          <a:stretch>
            <a:fillRect/>
          </a:stretch>
        </p:blipFill>
        <p:spPr bwMode="auto">
          <a:xfrm>
            <a:off x="6300191" y="6028131"/>
            <a:ext cx="2709453" cy="720080"/>
          </a:xfrm>
          <a:prstGeom prst="rect">
            <a:avLst/>
          </a:prstGeom>
          <a:noFill/>
        </p:spPr>
      </p:pic>
      <p:pic>
        <p:nvPicPr>
          <p:cNvPr id="6" name="Picture 2" descr="C:\Users\casper\Downloads\logo-ce-horizontal-en-pantone-hr.jpg"/>
          <p:cNvPicPr>
            <a:picLocks noChangeAspect="1" noChangeArrowheads="1"/>
          </p:cNvPicPr>
          <p:nvPr/>
        </p:nvPicPr>
        <p:blipFill>
          <a:blip r:embed="rId3" cstate="print"/>
          <a:srcRect/>
          <a:stretch>
            <a:fillRect/>
          </a:stretch>
        </p:blipFill>
        <p:spPr bwMode="auto">
          <a:xfrm>
            <a:off x="88371" y="6028131"/>
            <a:ext cx="2709453" cy="720080"/>
          </a:xfrm>
          <a:prstGeom prst="rect">
            <a:avLst/>
          </a:prstGeom>
          <a:noFill/>
        </p:spPr>
      </p:pic>
      <p:pic>
        <p:nvPicPr>
          <p:cNvPr id="7" name="Picture 2" descr="C:\Users\casper\Downloads\logo-ce-horizontal-en-pantone-hr.jpg"/>
          <p:cNvPicPr>
            <a:picLocks noChangeAspect="1" noChangeArrowheads="1"/>
          </p:cNvPicPr>
          <p:nvPr/>
        </p:nvPicPr>
        <p:blipFill>
          <a:blip r:embed="rId3" cstate="print"/>
          <a:srcRect/>
          <a:stretch>
            <a:fillRect/>
          </a:stretch>
        </p:blipFill>
        <p:spPr bwMode="auto">
          <a:xfrm>
            <a:off x="6300192" y="116632"/>
            <a:ext cx="2709453" cy="720080"/>
          </a:xfrm>
          <a:prstGeom prst="rect">
            <a:avLst/>
          </a:prstGeom>
          <a:noFill/>
        </p:spPr>
      </p:pic>
      <p:pic>
        <p:nvPicPr>
          <p:cNvPr id="8" name="Picture 2" descr="C:\Users\casper\Downloads\logo-ce-horizontal-en-pantone-hr.jpg"/>
          <p:cNvPicPr>
            <a:picLocks noChangeAspect="1" noChangeArrowheads="1"/>
          </p:cNvPicPr>
          <p:nvPr/>
        </p:nvPicPr>
        <p:blipFill>
          <a:blip r:embed="rId3" cstate="print"/>
          <a:srcRect/>
          <a:stretch>
            <a:fillRect/>
          </a:stretch>
        </p:blipFill>
        <p:spPr bwMode="auto">
          <a:xfrm>
            <a:off x="107504" y="116632"/>
            <a:ext cx="2709453" cy="7200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FAALİYET 2</a:t>
            </a:r>
          </a:p>
        </p:txBody>
      </p:sp>
      <p:sp>
        <p:nvSpPr>
          <p:cNvPr id="3" name="2 İçerik Yer Tutucusu"/>
          <p:cNvSpPr>
            <a:spLocks noGrp="1"/>
          </p:cNvSpPr>
          <p:nvPr>
            <p:ph idx="1"/>
          </p:nvPr>
        </p:nvSpPr>
        <p:spPr/>
        <p:txBody>
          <a:bodyPr/>
          <a:lstStyle/>
          <a:p>
            <a:pPr algn="ctr">
              <a:buNone/>
            </a:pPr>
            <a:r>
              <a:rPr lang="tr-TR" dirty="0">
                <a:solidFill>
                  <a:srgbClr val="C00000"/>
                </a:solidFill>
              </a:rPr>
              <a:t>ÖĞRENCİ EĞİTİMİ</a:t>
            </a:r>
          </a:p>
          <a:p>
            <a:r>
              <a:rPr lang="tr-TR" dirty="0">
                <a:solidFill>
                  <a:srgbClr val="C00000"/>
                </a:solidFill>
              </a:rPr>
              <a:t>Her ülkeden 4 öğrenci ve 2 öğretmenin katılımıyla İspanya,Romanya,Fransa ve </a:t>
            </a:r>
            <a:r>
              <a:rPr lang="tr-TR" dirty="0" err="1">
                <a:solidFill>
                  <a:srgbClr val="C00000"/>
                </a:solidFill>
              </a:rPr>
              <a:t>İtalyada</a:t>
            </a:r>
            <a:r>
              <a:rPr lang="tr-TR" dirty="0">
                <a:solidFill>
                  <a:srgbClr val="C00000"/>
                </a:solidFill>
              </a:rPr>
              <a:t> düzenlenecektir. </a:t>
            </a:r>
          </a:p>
          <a:p>
            <a:r>
              <a:rPr lang="tr-TR" dirty="0">
                <a:solidFill>
                  <a:srgbClr val="C00000"/>
                </a:solidFill>
              </a:rPr>
              <a:t>Etkinlikler 5 gün sürecektir.</a:t>
            </a:r>
          </a:p>
          <a:p>
            <a:endParaRPr lang="tr-TR" dirty="0"/>
          </a:p>
        </p:txBody>
      </p:sp>
      <p:pic>
        <p:nvPicPr>
          <p:cNvPr id="4" name="Picture 2" descr="C:\Users\casper\Desktop\indir.jpg"/>
          <p:cNvPicPr>
            <a:picLocks noChangeAspect="1" noChangeArrowheads="1"/>
          </p:cNvPicPr>
          <p:nvPr/>
        </p:nvPicPr>
        <p:blipFill>
          <a:blip r:embed="rId2" cstate="print"/>
          <a:srcRect/>
          <a:stretch>
            <a:fillRect/>
          </a:stretch>
        </p:blipFill>
        <p:spPr bwMode="auto">
          <a:xfrm>
            <a:off x="2267744" y="404664"/>
            <a:ext cx="1368151" cy="910443"/>
          </a:xfrm>
          <a:prstGeom prst="rect">
            <a:avLst/>
          </a:prstGeom>
          <a:noFill/>
        </p:spPr>
      </p:pic>
      <p:pic>
        <p:nvPicPr>
          <p:cNvPr id="5" name="Picture 2" descr="C:\Users\casper\Downloads\unnamed.png"/>
          <p:cNvPicPr>
            <a:picLocks noChangeAspect="1" noChangeArrowheads="1"/>
          </p:cNvPicPr>
          <p:nvPr/>
        </p:nvPicPr>
        <p:blipFill>
          <a:blip r:embed="rId3" cstate="print"/>
          <a:srcRect/>
          <a:stretch>
            <a:fillRect/>
          </a:stretch>
        </p:blipFill>
        <p:spPr bwMode="auto">
          <a:xfrm>
            <a:off x="7452320" y="188640"/>
            <a:ext cx="1368152" cy="1368152"/>
          </a:xfrm>
          <a:prstGeom prst="rect">
            <a:avLst/>
          </a:prstGeom>
          <a:noFill/>
        </p:spPr>
      </p:pic>
      <p:pic>
        <p:nvPicPr>
          <p:cNvPr id="9" name="Picture 4" descr="C:\Users\casper\Desktop\Student.png"/>
          <p:cNvPicPr>
            <a:picLocks noChangeAspect="1" noChangeArrowheads="1"/>
          </p:cNvPicPr>
          <p:nvPr/>
        </p:nvPicPr>
        <p:blipFill>
          <a:blip r:embed="rId4" cstate="print"/>
          <a:srcRect/>
          <a:stretch>
            <a:fillRect/>
          </a:stretch>
        </p:blipFill>
        <p:spPr bwMode="auto">
          <a:xfrm>
            <a:off x="6012160" y="3933056"/>
            <a:ext cx="1867443" cy="1867443"/>
          </a:xfrm>
          <a:prstGeom prst="rect">
            <a:avLst/>
          </a:prstGeom>
          <a:noFill/>
        </p:spPr>
      </p:pic>
      <p:pic>
        <p:nvPicPr>
          <p:cNvPr id="10" name="Picture 2" descr="C:\Users\casper\Downloads\unnamed.png"/>
          <p:cNvPicPr>
            <a:picLocks noChangeAspect="1" noChangeArrowheads="1"/>
          </p:cNvPicPr>
          <p:nvPr/>
        </p:nvPicPr>
        <p:blipFill>
          <a:blip r:embed="rId3" cstate="print"/>
          <a:srcRect/>
          <a:stretch>
            <a:fillRect/>
          </a:stretch>
        </p:blipFill>
        <p:spPr bwMode="auto">
          <a:xfrm>
            <a:off x="467544" y="188640"/>
            <a:ext cx="1368152" cy="13681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                  1.GÜN</a:t>
            </a:r>
            <a:br>
              <a:rPr lang="tr-TR" b="1" dirty="0"/>
            </a:br>
            <a:endParaRPr lang="tr-TR" dirty="0"/>
          </a:p>
        </p:txBody>
      </p:sp>
      <p:sp>
        <p:nvSpPr>
          <p:cNvPr id="3" name="2 İçerik Yer Tutucusu"/>
          <p:cNvSpPr>
            <a:spLocks noGrp="1"/>
          </p:cNvSpPr>
          <p:nvPr>
            <p:ph idx="1"/>
          </p:nvPr>
        </p:nvSpPr>
        <p:spPr/>
        <p:txBody>
          <a:bodyPr/>
          <a:lstStyle/>
          <a:p>
            <a:pPr algn="ctr">
              <a:buNone/>
            </a:pPr>
            <a:r>
              <a:rPr lang="tr-TR" b="1" dirty="0">
                <a:solidFill>
                  <a:srgbClr val="002060"/>
                </a:solidFill>
              </a:rPr>
              <a:t>"Kültürel Uyum" Etkinliği</a:t>
            </a:r>
          </a:p>
          <a:p>
            <a:pPr>
              <a:buNone/>
            </a:pPr>
            <a:r>
              <a:rPr lang="tr-TR" dirty="0">
                <a:solidFill>
                  <a:srgbClr val="002060"/>
                </a:solidFill>
              </a:rPr>
              <a:t>    Öğrencilerimiz ülkelerini tanıtacak ve ünlü bir yazar, ünlü bir tarihi mekan ve yöresel bir yemek tanıtılacaktır. Ülke ile ilgili bir anekdot anlatılacaktır. Her öğrenci bir İngilizce sunum yapmalıdır. Her ülke için 15 dakika ayrılacaktır.</a:t>
            </a:r>
          </a:p>
        </p:txBody>
      </p:sp>
      <p:pic>
        <p:nvPicPr>
          <p:cNvPr id="4" name="Picture 2" descr="C:\Users\casper\Downloads\unnamed.png"/>
          <p:cNvPicPr>
            <a:picLocks noChangeAspect="1" noChangeArrowheads="1"/>
          </p:cNvPicPr>
          <p:nvPr/>
        </p:nvPicPr>
        <p:blipFill>
          <a:blip r:embed="rId2" cstate="print"/>
          <a:srcRect/>
          <a:stretch>
            <a:fillRect/>
          </a:stretch>
        </p:blipFill>
        <p:spPr bwMode="auto">
          <a:xfrm>
            <a:off x="7452320" y="188640"/>
            <a:ext cx="1368152" cy="1368152"/>
          </a:xfrm>
          <a:prstGeom prst="rect">
            <a:avLst/>
          </a:prstGeom>
          <a:noFill/>
        </p:spPr>
      </p:pic>
      <p:pic>
        <p:nvPicPr>
          <p:cNvPr id="7" name="Picture 3" descr="C:\Users\casper\Desktop\Turkiye-Topraklari.jpg"/>
          <p:cNvPicPr>
            <a:picLocks noChangeAspect="1" noChangeArrowheads="1"/>
          </p:cNvPicPr>
          <p:nvPr/>
        </p:nvPicPr>
        <p:blipFill>
          <a:blip r:embed="rId3" cstate="print"/>
          <a:srcRect/>
          <a:stretch>
            <a:fillRect/>
          </a:stretch>
        </p:blipFill>
        <p:spPr bwMode="auto">
          <a:xfrm>
            <a:off x="2771800" y="274638"/>
            <a:ext cx="1537907" cy="979214"/>
          </a:xfrm>
          <a:prstGeom prst="rect">
            <a:avLst/>
          </a:prstGeom>
          <a:noFill/>
        </p:spPr>
      </p:pic>
      <p:pic>
        <p:nvPicPr>
          <p:cNvPr id="8" name="Picture 2" descr="C:\Users\casper\Downloads\unnamed.png"/>
          <p:cNvPicPr>
            <a:picLocks noChangeAspect="1" noChangeArrowheads="1"/>
          </p:cNvPicPr>
          <p:nvPr/>
        </p:nvPicPr>
        <p:blipFill>
          <a:blip r:embed="rId2" cstate="print"/>
          <a:srcRect/>
          <a:stretch>
            <a:fillRect/>
          </a:stretch>
        </p:blipFill>
        <p:spPr bwMode="auto">
          <a:xfrm>
            <a:off x="467544" y="188640"/>
            <a:ext cx="1368152" cy="13681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                2. GÜN</a:t>
            </a:r>
          </a:p>
        </p:txBody>
      </p:sp>
      <p:sp>
        <p:nvSpPr>
          <p:cNvPr id="3" name="2 İçerik Yer Tutucusu"/>
          <p:cNvSpPr>
            <a:spLocks noGrp="1"/>
          </p:cNvSpPr>
          <p:nvPr>
            <p:ph idx="1"/>
          </p:nvPr>
        </p:nvSpPr>
        <p:spPr>
          <a:xfrm>
            <a:off x="457200" y="1916832"/>
            <a:ext cx="8229600" cy="4209331"/>
          </a:xfrm>
        </p:spPr>
        <p:txBody>
          <a:bodyPr/>
          <a:lstStyle/>
          <a:p>
            <a:pPr algn="ctr">
              <a:buNone/>
            </a:pPr>
            <a:r>
              <a:rPr lang="tr-TR" b="1" dirty="0"/>
              <a:t>"Dünyamızı Kurtaralım" Etkinliği</a:t>
            </a:r>
          </a:p>
          <a:p>
            <a:pPr algn="ctr">
              <a:buNone/>
            </a:pPr>
            <a:endParaRPr lang="tr-TR" dirty="0"/>
          </a:p>
          <a:p>
            <a:pPr>
              <a:buNone/>
            </a:pPr>
            <a:r>
              <a:rPr lang="tr-TR" dirty="0"/>
              <a:t>    Her ülke, çevreye ve iklim değişikliğine dikkat çekmek için İngilizce yazılmış bir İngilizce skeç sahnede oynayacak. Her öğrencinin rol yapması gerekir. Her ülke için 15 dakika ayrılacaktır.</a:t>
            </a:r>
          </a:p>
        </p:txBody>
      </p:sp>
      <p:pic>
        <p:nvPicPr>
          <p:cNvPr id="4" name="Picture 2" descr="C:\Users\casper\Downloads\unnamed.png"/>
          <p:cNvPicPr>
            <a:picLocks noChangeAspect="1" noChangeArrowheads="1"/>
          </p:cNvPicPr>
          <p:nvPr/>
        </p:nvPicPr>
        <p:blipFill>
          <a:blip r:embed="rId2" cstate="print"/>
          <a:srcRect/>
          <a:stretch>
            <a:fillRect/>
          </a:stretch>
        </p:blipFill>
        <p:spPr bwMode="auto">
          <a:xfrm>
            <a:off x="7452320" y="188640"/>
            <a:ext cx="1368152" cy="1368152"/>
          </a:xfrm>
          <a:prstGeom prst="rect">
            <a:avLst/>
          </a:prstGeom>
          <a:noFill/>
        </p:spPr>
      </p:pic>
      <p:pic>
        <p:nvPicPr>
          <p:cNvPr id="6" name="Picture 2" descr="C:\Users\casper\Desktop\images (1).jpg"/>
          <p:cNvPicPr>
            <a:picLocks noChangeAspect="1" noChangeArrowheads="1"/>
          </p:cNvPicPr>
          <p:nvPr/>
        </p:nvPicPr>
        <p:blipFill>
          <a:blip r:embed="rId3" cstate="print"/>
          <a:srcRect/>
          <a:stretch>
            <a:fillRect/>
          </a:stretch>
        </p:blipFill>
        <p:spPr bwMode="auto">
          <a:xfrm>
            <a:off x="2627784" y="436304"/>
            <a:ext cx="1440160" cy="1088493"/>
          </a:xfrm>
          <a:prstGeom prst="rect">
            <a:avLst/>
          </a:prstGeom>
          <a:noFill/>
        </p:spPr>
      </p:pic>
      <p:pic>
        <p:nvPicPr>
          <p:cNvPr id="7" name="Picture 2" descr="C:\Users\casper\Downloads\unnamed.png"/>
          <p:cNvPicPr>
            <a:picLocks noChangeAspect="1" noChangeArrowheads="1"/>
          </p:cNvPicPr>
          <p:nvPr/>
        </p:nvPicPr>
        <p:blipFill>
          <a:blip r:embed="rId2" cstate="print"/>
          <a:srcRect/>
          <a:stretch>
            <a:fillRect/>
          </a:stretch>
        </p:blipFill>
        <p:spPr bwMode="auto">
          <a:xfrm>
            <a:off x="467544" y="188640"/>
            <a:ext cx="1368152" cy="13681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                 3-4.GÜN</a:t>
            </a:r>
          </a:p>
        </p:txBody>
      </p:sp>
      <p:sp>
        <p:nvSpPr>
          <p:cNvPr id="3" name="2 İçerik Yer Tutucusu"/>
          <p:cNvSpPr>
            <a:spLocks noGrp="1"/>
          </p:cNvSpPr>
          <p:nvPr>
            <p:ph idx="1"/>
          </p:nvPr>
        </p:nvSpPr>
        <p:spPr>
          <a:xfrm>
            <a:off x="457200" y="1772816"/>
            <a:ext cx="8229600" cy="4353347"/>
          </a:xfrm>
        </p:spPr>
        <p:txBody>
          <a:bodyPr>
            <a:normAutofit fontScale="77500" lnSpcReduction="20000"/>
          </a:bodyPr>
          <a:lstStyle/>
          <a:p>
            <a:pPr algn="ctr"/>
            <a:r>
              <a:rPr lang="tr-TR" b="1" dirty="0">
                <a:solidFill>
                  <a:srgbClr val="0000FF"/>
                </a:solidFill>
              </a:rPr>
              <a:t>"İngilizce Dijital Uygulamalar ve E-Öğrenim Öğreniyorum" Etkinliği</a:t>
            </a:r>
          </a:p>
          <a:p>
            <a:endParaRPr lang="tr-TR" dirty="0">
              <a:solidFill>
                <a:srgbClr val="0000FF"/>
              </a:solidFill>
            </a:endParaRPr>
          </a:p>
          <a:p>
            <a:pPr>
              <a:buNone/>
            </a:pPr>
            <a:r>
              <a:rPr lang="tr-TR" dirty="0">
                <a:solidFill>
                  <a:srgbClr val="0000FF"/>
                </a:solidFill>
              </a:rPr>
              <a:t>     Öğrencilerimiz ziyaret ettikleri her ülkede </a:t>
            </a:r>
            <a:r>
              <a:rPr lang="tr-TR" dirty="0" err="1">
                <a:solidFill>
                  <a:srgbClr val="0000FF"/>
                </a:solidFill>
              </a:rPr>
              <a:t>Google</a:t>
            </a:r>
            <a:r>
              <a:rPr lang="tr-TR" dirty="0">
                <a:solidFill>
                  <a:srgbClr val="0000FF"/>
                </a:solidFill>
              </a:rPr>
              <a:t> </a:t>
            </a:r>
            <a:r>
              <a:rPr lang="tr-TR" dirty="0" err="1">
                <a:solidFill>
                  <a:srgbClr val="0000FF"/>
                </a:solidFill>
              </a:rPr>
              <a:t>Classroom</a:t>
            </a:r>
            <a:r>
              <a:rPr lang="tr-TR" dirty="0">
                <a:solidFill>
                  <a:srgbClr val="0000FF"/>
                </a:solidFill>
              </a:rPr>
              <a:t>, </a:t>
            </a:r>
            <a:r>
              <a:rPr lang="tr-TR" dirty="0" err="1">
                <a:solidFill>
                  <a:srgbClr val="0000FF"/>
                </a:solidFill>
              </a:rPr>
              <a:t>Edmodo</a:t>
            </a:r>
            <a:r>
              <a:rPr lang="tr-TR" dirty="0">
                <a:solidFill>
                  <a:srgbClr val="0000FF"/>
                </a:solidFill>
              </a:rPr>
              <a:t>,</a:t>
            </a:r>
            <a:r>
              <a:rPr lang="tr-TR" dirty="0" err="1">
                <a:solidFill>
                  <a:srgbClr val="0000FF"/>
                </a:solidFill>
              </a:rPr>
              <a:t>Mentimeter</a:t>
            </a:r>
            <a:r>
              <a:rPr lang="tr-TR" dirty="0">
                <a:solidFill>
                  <a:srgbClr val="0000FF"/>
                </a:solidFill>
              </a:rPr>
              <a:t>,</a:t>
            </a:r>
            <a:r>
              <a:rPr lang="tr-TR" dirty="0" err="1">
                <a:solidFill>
                  <a:srgbClr val="0000FF"/>
                </a:solidFill>
              </a:rPr>
              <a:t>Padlet</a:t>
            </a:r>
            <a:r>
              <a:rPr lang="tr-TR" dirty="0">
                <a:solidFill>
                  <a:srgbClr val="0000FF"/>
                </a:solidFill>
              </a:rPr>
              <a:t>, </a:t>
            </a:r>
            <a:r>
              <a:rPr lang="tr-TR" dirty="0" err="1">
                <a:solidFill>
                  <a:srgbClr val="0000FF"/>
                </a:solidFill>
              </a:rPr>
              <a:t>Edpuzzle</a:t>
            </a:r>
            <a:r>
              <a:rPr lang="tr-TR" dirty="0">
                <a:solidFill>
                  <a:srgbClr val="0000FF"/>
                </a:solidFill>
              </a:rPr>
              <a:t>, </a:t>
            </a:r>
            <a:r>
              <a:rPr lang="tr-TR" dirty="0" err="1">
                <a:solidFill>
                  <a:srgbClr val="0000FF"/>
                </a:solidFill>
              </a:rPr>
              <a:t>Classmint</a:t>
            </a:r>
            <a:r>
              <a:rPr lang="tr-TR" dirty="0">
                <a:solidFill>
                  <a:srgbClr val="0000FF"/>
                </a:solidFill>
              </a:rPr>
              <a:t>, </a:t>
            </a:r>
            <a:r>
              <a:rPr lang="tr-TR" dirty="0" err="1">
                <a:solidFill>
                  <a:srgbClr val="0000FF"/>
                </a:solidFill>
              </a:rPr>
              <a:t>Kahoot</a:t>
            </a:r>
            <a:r>
              <a:rPr lang="tr-TR" dirty="0">
                <a:solidFill>
                  <a:srgbClr val="0000FF"/>
                </a:solidFill>
              </a:rPr>
              <a:t>,</a:t>
            </a:r>
            <a:r>
              <a:rPr lang="tr-TR" dirty="0" err="1">
                <a:solidFill>
                  <a:srgbClr val="0000FF"/>
                </a:solidFill>
              </a:rPr>
              <a:t>Quizlet</a:t>
            </a:r>
            <a:r>
              <a:rPr lang="tr-TR" dirty="0">
                <a:solidFill>
                  <a:srgbClr val="0000FF"/>
                </a:solidFill>
              </a:rPr>
              <a:t>,</a:t>
            </a:r>
            <a:r>
              <a:rPr lang="tr-TR" dirty="0" err="1">
                <a:solidFill>
                  <a:srgbClr val="0000FF"/>
                </a:solidFill>
              </a:rPr>
              <a:t>Socrative</a:t>
            </a:r>
            <a:r>
              <a:rPr lang="tr-TR" dirty="0">
                <a:solidFill>
                  <a:srgbClr val="0000FF"/>
                </a:solidFill>
              </a:rPr>
              <a:t> gibi dijital uygulamalar ve Web2 araçları ile İngilizce ders materyalleri hazırlayacaklardır. Öğrencilerimizin kelime dağarcığını geliştirmek için </a:t>
            </a:r>
            <a:r>
              <a:rPr lang="tr-TR" dirty="0" err="1">
                <a:solidFill>
                  <a:srgbClr val="0000FF"/>
                </a:solidFill>
              </a:rPr>
              <a:t>Google</a:t>
            </a:r>
            <a:r>
              <a:rPr lang="tr-TR" dirty="0">
                <a:solidFill>
                  <a:srgbClr val="0000FF"/>
                </a:solidFill>
              </a:rPr>
              <a:t> </a:t>
            </a:r>
            <a:r>
              <a:rPr lang="tr-TR" dirty="0" err="1">
                <a:solidFill>
                  <a:srgbClr val="0000FF"/>
                </a:solidFill>
              </a:rPr>
              <a:t>Translate</a:t>
            </a:r>
            <a:r>
              <a:rPr lang="tr-TR" dirty="0">
                <a:solidFill>
                  <a:srgbClr val="0000FF"/>
                </a:solidFill>
              </a:rPr>
              <a:t>, </a:t>
            </a:r>
            <a:r>
              <a:rPr lang="tr-TR" dirty="0" err="1">
                <a:solidFill>
                  <a:srgbClr val="0000FF"/>
                </a:solidFill>
              </a:rPr>
              <a:t>English</a:t>
            </a:r>
            <a:r>
              <a:rPr lang="tr-TR" dirty="0">
                <a:solidFill>
                  <a:srgbClr val="0000FF"/>
                </a:solidFill>
              </a:rPr>
              <a:t> </a:t>
            </a:r>
            <a:r>
              <a:rPr lang="tr-TR" dirty="0" err="1">
                <a:solidFill>
                  <a:srgbClr val="0000FF"/>
                </a:solidFill>
              </a:rPr>
              <a:t>Dictionary</a:t>
            </a:r>
            <a:r>
              <a:rPr lang="tr-TR" dirty="0">
                <a:solidFill>
                  <a:srgbClr val="0000FF"/>
                </a:solidFill>
              </a:rPr>
              <a:t> – Offline, Urban </a:t>
            </a:r>
            <a:r>
              <a:rPr lang="tr-TR" dirty="0" err="1">
                <a:solidFill>
                  <a:srgbClr val="0000FF"/>
                </a:solidFill>
              </a:rPr>
              <a:t>Dictionary</a:t>
            </a:r>
            <a:r>
              <a:rPr lang="tr-TR" dirty="0">
                <a:solidFill>
                  <a:srgbClr val="0000FF"/>
                </a:solidFill>
              </a:rPr>
              <a:t>, </a:t>
            </a:r>
            <a:r>
              <a:rPr lang="tr-TR" dirty="0" err="1">
                <a:solidFill>
                  <a:srgbClr val="0000FF"/>
                </a:solidFill>
              </a:rPr>
              <a:t>Dictionary</a:t>
            </a:r>
            <a:r>
              <a:rPr lang="tr-TR" dirty="0">
                <a:solidFill>
                  <a:srgbClr val="0000FF"/>
                </a:solidFill>
              </a:rPr>
              <a:t>.com gibi uygulamalar incelenecektir. Öğrencilerimizin dil gelişimine yönelik </a:t>
            </a:r>
            <a:r>
              <a:rPr lang="tr-TR" dirty="0" err="1">
                <a:solidFill>
                  <a:srgbClr val="0000FF"/>
                </a:solidFill>
              </a:rPr>
              <a:t>Duolingo</a:t>
            </a:r>
            <a:r>
              <a:rPr lang="tr-TR" dirty="0">
                <a:solidFill>
                  <a:srgbClr val="0000FF"/>
                </a:solidFill>
              </a:rPr>
              <a:t>, </a:t>
            </a:r>
            <a:r>
              <a:rPr lang="tr-TR" dirty="0" err="1">
                <a:solidFill>
                  <a:srgbClr val="0000FF"/>
                </a:solidFill>
              </a:rPr>
              <a:t>Quizlet</a:t>
            </a:r>
            <a:r>
              <a:rPr lang="tr-TR" dirty="0">
                <a:solidFill>
                  <a:srgbClr val="0000FF"/>
                </a:solidFill>
              </a:rPr>
              <a:t>, </a:t>
            </a:r>
            <a:r>
              <a:rPr lang="tr-TR" dirty="0" err="1">
                <a:solidFill>
                  <a:srgbClr val="0000FF"/>
                </a:solidFill>
              </a:rPr>
              <a:t>Memrise</a:t>
            </a:r>
            <a:r>
              <a:rPr lang="tr-TR" dirty="0">
                <a:solidFill>
                  <a:srgbClr val="0000FF"/>
                </a:solidFill>
              </a:rPr>
              <a:t>, </a:t>
            </a:r>
            <a:r>
              <a:rPr lang="tr-TR" dirty="0" err="1">
                <a:solidFill>
                  <a:srgbClr val="0000FF"/>
                </a:solidFill>
              </a:rPr>
              <a:t>Mondly</a:t>
            </a:r>
            <a:r>
              <a:rPr lang="tr-TR" dirty="0">
                <a:solidFill>
                  <a:srgbClr val="0000FF"/>
                </a:solidFill>
              </a:rPr>
              <a:t>, </a:t>
            </a:r>
            <a:r>
              <a:rPr lang="tr-TR" dirty="0" err="1">
                <a:solidFill>
                  <a:srgbClr val="0000FF"/>
                </a:solidFill>
              </a:rPr>
              <a:t>Voscreen</a:t>
            </a:r>
            <a:r>
              <a:rPr lang="tr-TR" dirty="0">
                <a:solidFill>
                  <a:srgbClr val="0000FF"/>
                </a:solidFill>
              </a:rPr>
              <a:t> gibi uygulamalar tanıtılacaktır.</a:t>
            </a:r>
          </a:p>
        </p:txBody>
      </p:sp>
      <p:pic>
        <p:nvPicPr>
          <p:cNvPr id="4" name="Picture 2" descr="C:\Users\casper\Downloads\unnamed.png"/>
          <p:cNvPicPr>
            <a:picLocks noChangeAspect="1" noChangeArrowheads="1"/>
          </p:cNvPicPr>
          <p:nvPr/>
        </p:nvPicPr>
        <p:blipFill>
          <a:blip r:embed="rId2" cstate="print"/>
          <a:srcRect/>
          <a:stretch>
            <a:fillRect/>
          </a:stretch>
        </p:blipFill>
        <p:spPr bwMode="auto">
          <a:xfrm>
            <a:off x="7452320" y="188640"/>
            <a:ext cx="1368152" cy="1368152"/>
          </a:xfrm>
          <a:prstGeom prst="rect">
            <a:avLst/>
          </a:prstGeom>
          <a:noFill/>
        </p:spPr>
      </p:pic>
      <p:pic>
        <p:nvPicPr>
          <p:cNvPr id="10242" name="Picture 2" descr="C:\Users\casper\Desktop\dijital.png"/>
          <p:cNvPicPr>
            <a:picLocks noChangeAspect="1" noChangeArrowheads="1"/>
          </p:cNvPicPr>
          <p:nvPr/>
        </p:nvPicPr>
        <p:blipFill>
          <a:blip r:embed="rId3" cstate="print"/>
          <a:srcRect/>
          <a:stretch>
            <a:fillRect/>
          </a:stretch>
        </p:blipFill>
        <p:spPr bwMode="auto">
          <a:xfrm>
            <a:off x="2483768" y="476672"/>
            <a:ext cx="1728192" cy="925817"/>
          </a:xfrm>
          <a:prstGeom prst="rect">
            <a:avLst/>
          </a:prstGeom>
          <a:noFill/>
        </p:spPr>
      </p:pic>
      <p:pic>
        <p:nvPicPr>
          <p:cNvPr id="6" name="Picture 2" descr="C:\Users\casper\Downloads\unnamed.png"/>
          <p:cNvPicPr>
            <a:picLocks noChangeAspect="1" noChangeArrowheads="1"/>
          </p:cNvPicPr>
          <p:nvPr/>
        </p:nvPicPr>
        <p:blipFill>
          <a:blip r:embed="rId2" cstate="print"/>
          <a:srcRect/>
          <a:stretch>
            <a:fillRect/>
          </a:stretch>
        </p:blipFill>
        <p:spPr bwMode="auto">
          <a:xfrm>
            <a:off x="323528" y="188640"/>
            <a:ext cx="1368152" cy="13681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5.GÜN</a:t>
            </a:r>
          </a:p>
        </p:txBody>
      </p:sp>
      <p:sp>
        <p:nvSpPr>
          <p:cNvPr id="3" name="2 İçerik Yer Tutucusu"/>
          <p:cNvSpPr>
            <a:spLocks noGrp="1"/>
          </p:cNvSpPr>
          <p:nvPr>
            <p:ph idx="1"/>
          </p:nvPr>
        </p:nvSpPr>
        <p:spPr/>
        <p:txBody>
          <a:bodyPr/>
          <a:lstStyle/>
          <a:p>
            <a:pPr algn="ctr">
              <a:buNone/>
            </a:pPr>
            <a:r>
              <a:rPr lang="tr-TR" b="1" dirty="0"/>
              <a:t>"Masal Kahramanım" Etkinliği</a:t>
            </a:r>
          </a:p>
          <a:p>
            <a:pPr>
              <a:buNone/>
            </a:pPr>
            <a:r>
              <a:rPr lang="tr-TR" dirty="0"/>
              <a:t>    Bu etkinlikte her ülke kendi kültürünün bir öyküsünü drama aracılığıyla İngilizce olarak sahnede oynayacak. Her öğrencinin katılması zorunludur. Her ülke için 15 dakika ayrılacaktır.</a:t>
            </a:r>
          </a:p>
        </p:txBody>
      </p:sp>
      <p:pic>
        <p:nvPicPr>
          <p:cNvPr id="4" name="Picture 2" descr="C:\Users\casper\Downloads\unnamed.png"/>
          <p:cNvPicPr>
            <a:picLocks noChangeAspect="1" noChangeArrowheads="1"/>
          </p:cNvPicPr>
          <p:nvPr/>
        </p:nvPicPr>
        <p:blipFill>
          <a:blip r:embed="rId2" cstate="print"/>
          <a:srcRect/>
          <a:stretch>
            <a:fillRect/>
          </a:stretch>
        </p:blipFill>
        <p:spPr bwMode="auto">
          <a:xfrm>
            <a:off x="7452320" y="188640"/>
            <a:ext cx="1368152" cy="1368152"/>
          </a:xfrm>
          <a:prstGeom prst="rect">
            <a:avLst/>
          </a:prstGeom>
          <a:noFill/>
        </p:spPr>
      </p:pic>
      <p:pic>
        <p:nvPicPr>
          <p:cNvPr id="6" name="Picture 2" descr="C:\Users\casper\Desktop\raw_turkiyenin-ilk-masal-senligi-bir-varmis-bir-yokmus_844605120.jpg"/>
          <p:cNvPicPr>
            <a:picLocks noChangeAspect="1" noChangeArrowheads="1"/>
          </p:cNvPicPr>
          <p:nvPr/>
        </p:nvPicPr>
        <p:blipFill>
          <a:blip r:embed="rId3" cstate="print"/>
          <a:srcRect/>
          <a:stretch>
            <a:fillRect/>
          </a:stretch>
        </p:blipFill>
        <p:spPr bwMode="auto">
          <a:xfrm>
            <a:off x="2771800" y="4437112"/>
            <a:ext cx="3264024" cy="1632012"/>
          </a:xfrm>
          <a:prstGeom prst="rect">
            <a:avLst/>
          </a:prstGeom>
          <a:noFill/>
        </p:spPr>
      </p:pic>
      <p:pic>
        <p:nvPicPr>
          <p:cNvPr id="7" name="Picture 2" descr="C:\Users\casper\Downloads\unnamed.png"/>
          <p:cNvPicPr>
            <a:picLocks noChangeAspect="1" noChangeArrowheads="1"/>
          </p:cNvPicPr>
          <p:nvPr/>
        </p:nvPicPr>
        <p:blipFill>
          <a:blip r:embed="rId2" cstate="print"/>
          <a:srcRect/>
          <a:stretch>
            <a:fillRect/>
          </a:stretch>
        </p:blipFill>
        <p:spPr bwMode="auto">
          <a:xfrm>
            <a:off x="467544" y="116632"/>
            <a:ext cx="1368152" cy="13681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FAALİYET 3</a:t>
            </a:r>
          </a:p>
        </p:txBody>
      </p:sp>
      <p:sp>
        <p:nvSpPr>
          <p:cNvPr id="3" name="2 İçerik Yer Tutucusu"/>
          <p:cNvSpPr>
            <a:spLocks noGrp="1"/>
          </p:cNvSpPr>
          <p:nvPr>
            <p:ph idx="1"/>
          </p:nvPr>
        </p:nvSpPr>
        <p:spPr/>
        <p:txBody>
          <a:bodyPr>
            <a:noAutofit/>
          </a:bodyPr>
          <a:lstStyle/>
          <a:p>
            <a:pPr algn="ctr">
              <a:buNone/>
            </a:pPr>
            <a:r>
              <a:rPr lang="tr-TR" sz="2800" dirty="0">
                <a:solidFill>
                  <a:srgbClr val="213F25"/>
                </a:solidFill>
              </a:rPr>
              <a:t>ETWİNNİNG FAALİYETLERİ(İTALYA)</a:t>
            </a:r>
          </a:p>
          <a:p>
            <a:r>
              <a:rPr lang="tr-TR" sz="2400" dirty="0">
                <a:solidFill>
                  <a:srgbClr val="213F25"/>
                </a:solidFill>
              </a:rPr>
              <a:t>Ben kimim? ve Benim Okulum Etkinliği</a:t>
            </a:r>
          </a:p>
          <a:p>
            <a:r>
              <a:rPr lang="tr-TR" sz="2400" dirty="0">
                <a:solidFill>
                  <a:srgbClr val="213F25"/>
                </a:solidFill>
              </a:rPr>
              <a:t>Mirasımızı Tanıyalım Etkinliği</a:t>
            </a:r>
          </a:p>
          <a:p>
            <a:r>
              <a:rPr lang="tr-TR" sz="2400" dirty="0">
                <a:solidFill>
                  <a:srgbClr val="213F25"/>
                </a:solidFill>
              </a:rPr>
              <a:t>Hikayeni Anlat Etkinliği</a:t>
            </a:r>
          </a:p>
          <a:p>
            <a:r>
              <a:rPr lang="tr-TR" sz="2400" dirty="0">
                <a:solidFill>
                  <a:srgbClr val="213F25"/>
                </a:solidFill>
              </a:rPr>
              <a:t>Hikayenizi İnşa Edin Etkinliği</a:t>
            </a:r>
          </a:p>
          <a:p>
            <a:r>
              <a:rPr lang="tr-TR" sz="2400" dirty="0">
                <a:solidFill>
                  <a:srgbClr val="213F25"/>
                </a:solidFill>
              </a:rPr>
              <a:t>Çevremizi ve Doğayı Koruyalım Etkinliği</a:t>
            </a:r>
          </a:p>
          <a:p>
            <a:r>
              <a:rPr lang="tr-TR" sz="2400" dirty="0">
                <a:solidFill>
                  <a:srgbClr val="213F25"/>
                </a:solidFill>
              </a:rPr>
              <a:t>Sürdürülebilir Bir Dünya İçin Görevlerim Etkinliği</a:t>
            </a:r>
          </a:p>
          <a:p>
            <a:r>
              <a:rPr lang="tr-TR" sz="2400" dirty="0">
                <a:solidFill>
                  <a:srgbClr val="213F25"/>
                </a:solidFill>
              </a:rPr>
              <a:t>Ülkeler Yarışıyor Etkinliği</a:t>
            </a:r>
          </a:p>
          <a:p>
            <a:r>
              <a:rPr lang="tr-TR" sz="2400" dirty="0">
                <a:solidFill>
                  <a:srgbClr val="213F25"/>
                </a:solidFill>
              </a:rPr>
              <a:t>Filmini Anlat Etkinliği</a:t>
            </a:r>
          </a:p>
          <a:p>
            <a:r>
              <a:rPr lang="tr-TR" sz="2400" dirty="0">
                <a:solidFill>
                  <a:srgbClr val="213F25"/>
                </a:solidFill>
              </a:rPr>
              <a:t>E-gazete Hazırlıyoruz Etkinliği</a:t>
            </a:r>
          </a:p>
        </p:txBody>
      </p:sp>
      <p:pic>
        <p:nvPicPr>
          <p:cNvPr id="7170" name="Picture 2" descr="C:\Users\casper\Desktop\indir.png"/>
          <p:cNvPicPr>
            <a:picLocks noChangeAspect="1" noChangeArrowheads="1"/>
          </p:cNvPicPr>
          <p:nvPr/>
        </p:nvPicPr>
        <p:blipFill>
          <a:blip r:embed="rId2" cstate="print"/>
          <a:srcRect/>
          <a:stretch>
            <a:fillRect/>
          </a:stretch>
        </p:blipFill>
        <p:spPr bwMode="auto">
          <a:xfrm>
            <a:off x="6012160" y="4941168"/>
            <a:ext cx="2119093" cy="1186692"/>
          </a:xfrm>
          <a:prstGeom prst="rect">
            <a:avLst/>
          </a:prstGeom>
          <a:noFill/>
        </p:spPr>
      </p:pic>
      <p:pic>
        <p:nvPicPr>
          <p:cNvPr id="5" name="Picture 2" descr="C:\Users\casper\Downloads\unnamed.png"/>
          <p:cNvPicPr>
            <a:picLocks noChangeAspect="1" noChangeArrowheads="1"/>
          </p:cNvPicPr>
          <p:nvPr/>
        </p:nvPicPr>
        <p:blipFill>
          <a:blip r:embed="rId3" cstate="print"/>
          <a:srcRect/>
          <a:stretch>
            <a:fillRect/>
          </a:stretch>
        </p:blipFill>
        <p:spPr bwMode="auto">
          <a:xfrm>
            <a:off x="7452320" y="188640"/>
            <a:ext cx="1368152" cy="1368152"/>
          </a:xfrm>
          <a:prstGeom prst="rect">
            <a:avLst/>
          </a:prstGeom>
          <a:noFill/>
        </p:spPr>
      </p:pic>
      <p:pic>
        <p:nvPicPr>
          <p:cNvPr id="6" name="Picture 2" descr="C:\Users\casper\Desktop\indir.jpg"/>
          <p:cNvPicPr>
            <a:picLocks noChangeAspect="1" noChangeArrowheads="1"/>
          </p:cNvPicPr>
          <p:nvPr/>
        </p:nvPicPr>
        <p:blipFill>
          <a:blip r:embed="rId4" cstate="print"/>
          <a:srcRect/>
          <a:stretch>
            <a:fillRect/>
          </a:stretch>
        </p:blipFill>
        <p:spPr bwMode="auto">
          <a:xfrm>
            <a:off x="2267744" y="404664"/>
            <a:ext cx="1368151" cy="910443"/>
          </a:xfrm>
          <a:prstGeom prst="rect">
            <a:avLst/>
          </a:prstGeom>
          <a:noFill/>
        </p:spPr>
      </p:pic>
      <p:pic>
        <p:nvPicPr>
          <p:cNvPr id="7" name="Picture 2" descr="C:\Users\casper\Downloads\unnamed.png"/>
          <p:cNvPicPr>
            <a:picLocks noChangeAspect="1" noChangeArrowheads="1"/>
          </p:cNvPicPr>
          <p:nvPr/>
        </p:nvPicPr>
        <p:blipFill>
          <a:blip r:embed="rId3" cstate="print"/>
          <a:srcRect/>
          <a:stretch>
            <a:fillRect/>
          </a:stretch>
        </p:blipFill>
        <p:spPr bwMode="auto">
          <a:xfrm>
            <a:off x="467544" y="188640"/>
            <a:ext cx="1368152" cy="13681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FAALİYET 4</a:t>
            </a:r>
          </a:p>
        </p:txBody>
      </p:sp>
      <p:sp>
        <p:nvSpPr>
          <p:cNvPr id="3" name="2 İçerik Yer Tutucusu"/>
          <p:cNvSpPr>
            <a:spLocks noGrp="1"/>
          </p:cNvSpPr>
          <p:nvPr>
            <p:ph idx="1"/>
          </p:nvPr>
        </p:nvSpPr>
        <p:spPr/>
        <p:txBody>
          <a:bodyPr>
            <a:normAutofit/>
          </a:bodyPr>
          <a:lstStyle/>
          <a:p>
            <a:pPr algn="ctr">
              <a:buNone/>
            </a:pPr>
            <a:endParaRPr lang="tr-TR" dirty="0"/>
          </a:p>
          <a:p>
            <a:pPr algn="ctr">
              <a:buNone/>
            </a:pPr>
            <a:r>
              <a:rPr lang="tr-TR" sz="2000" dirty="0"/>
              <a:t>                             </a:t>
            </a:r>
            <a:r>
              <a:rPr lang="tr-TR" sz="2000" b="1" dirty="0"/>
              <a:t>ÇEVRİMİÇİ ÇEVRE VE İKLİM PLATFORMU(TÜRKİYE)</a:t>
            </a:r>
          </a:p>
          <a:p>
            <a:pPr>
              <a:buNone/>
            </a:pPr>
            <a:endParaRPr lang="tr-TR" sz="2600" dirty="0"/>
          </a:p>
          <a:p>
            <a:pPr>
              <a:buNone/>
            </a:pPr>
            <a:r>
              <a:rPr lang="tr-TR" sz="2400" dirty="0"/>
              <a:t>1.Tema: Dünyada Çevre Ve İklim Değişikliği</a:t>
            </a:r>
          </a:p>
          <a:p>
            <a:pPr>
              <a:buNone/>
            </a:pPr>
            <a:r>
              <a:rPr lang="tr-TR" sz="2400" dirty="0"/>
              <a:t>2.Tema: Temiz Çevre Sağlıklı Yaşam</a:t>
            </a:r>
          </a:p>
          <a:p>
            <a:pPr>
              <a:buNone/>
            </a:pPr>
            <a:r>
              <a:rPr lang="tr-TR" sz="2400" dirty="0"/>
              <a:t>3.Tema: Atıklarımızı Yönetiyoruz</a:t>
            </a:r>
          </a:p>
          <a:p>
            <a:pPr>
              <a:buNone/>
            </a:pPr>
            <a:r>
              <a:rPr lang="tr-TR" sz="2400" dirty="0"/>
              <a:t>4.Tema: Enerji Tasarrufu Ve Yenilenebilir Enerji Kaynakları</a:t>
            </a:r>
          </a:p>
          <a:p>
            <a:pPr>
              <a:buNone/>
            </a:pPr>
            <a:r>
              <a:rPr lang="tr-TR" sz="2400" dirty="0"/>
              <a:t>5.Tema : Çevre Ve İklim Değişikliğinin Kültürel Mirası Üzerindeki Etkileri</a:t>
            </a:r>
          </a:p>
          <a:p>
            <a:pPr>
              <a:buNone/>
            </a:pPr>
            <a:r>
              <a:rPr lang="tr-TR" sz="2400" dirty="0"/>
              <a:t>6.Tema : Dünyamıza Yardımcı Olalım</a:t>
            </a:r>
          </a:p>
        </p:txBody>
      </p:sp>
      <p:pic>
        <p:nvPicPr>
          <p:cNvPr id="5" name="Picture 4" descr="C:\Users\casper\Desktop\iklimdegisiklik_op.jpg"/>
          <p:cNvPicPr>
            <a:picLocks noChangeAspect="1" noChangeArrowheads="1"/>
          </p:cNvPicPr>
          <p:nvPr/>
        </p:nvPicPr>
        <p:blipFill>
          <a:blip r:embed="rId2" cstate="print"/>
          <a:srcRect/>
          <a:stretch>
            <a:fillRect/>
          </a:stretch>
        </p:blipFill>
        <p:spPr bwMode="auto">
          <a:xfrm>
            <a:off x="611560" y="1700808"/>
            <a:ext cx="1987699" cy="1118412"/>
          </a:xfrm>
          <a:prstGeom prst="rect">
            <a:avLst/>
          </a:prstGeom>
          <a:noFill/>
        </p:spPr>
      </p:pic>
      <p:pic>
        <p:nvPicPr>
          <p:cNvPr id="6" name="Picture 2" descr="C:\Users\casper\Downloads\unnamed.png"/>
          <p:cNvPicPr>
            <a:picLocks noChangeAspect="1" noChangeArrowheads="1"/>
          </p:cNvPicPr>
          <p:nvPr/>
        </p:nvPicPr>
        <p:blipFill>
          <a:blip r:embed="rId3" cstate="print"/>
          <a:srcRect/>
          <a:stretch>
            <a:fillRect/>
          </a:stretch>
        </p:blipFill>
        <p:spPr bwMode="auto">
          <a:xfrm>
            <a:off x="7452320" y="188640"/>
            <a:ext cx="1368152" cy="1368152"/>
          </a:xfrm>
          <a:prstGeom prst="rect">
            <a:avLst/>
          </a:prstGeom>
          <a:noFill/>
        </p:spPr>
      </p:pic>
      <p:pic>
        <p:nvPicPr>
          <p:cNvPr id="7" name="Picture 2" descr="C:\Users\casper\Desktop\indir.jpg"/>
          <p:cNvPicPr>
            <a:picLocks noChangeAspect="1" noChangeArrowheads="1"/>
          </p:cNvPicPr>
          <p:nvPr/>
        </p:nvPicPr>
        <p:blipFill>
          <a:blip r:embed="rId4" cstate="print"/>
          <a:srcRect/>
          <a:stretch>
            <a:fillRect/>
          </a:stretch>
        </p:blipFill>
        <p:spPr bwMode="auto">
          <a:xfrm>
            <a:off x="2483768" y="404664"/>
            <a:ext cx="1368151" cy="910443"/>
          </a:xfrm>
          <a:prstGeom prst="rect">
            <a:avLst/>
          </a:prstGeom>
          <a:noFill/>
        </p:spPr>
      </p:pic>
      <p:pic>
        <p:nvPicPr>
          <p:cNvPr id="8" name="Picture 2" descr="C:\Users\casper\Downloads\unnamed.png"/>
          <p:cNvPicPr>
            <a:picLocks noChangeAspect="1" noChangeArrowheads="1"/>
          </p:cNvPicPr>
          <p:nvPr/>
        </p:nvPicPr>
        <p:blipFill>
          <a:blip r:embed="rId3" cstate="print"/>
          <a:srcRect/>
          <a:stretch>
            <a:fillRect/>
          </a:stretch>
        </p:blipFill>
        <p:spPr bwMode="auto">
          <a:xfrm>
            <a:off x="467544" y="188640"/>
            <a:ext cx="1368152" cy="13681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sz="2800" dirty="0"/>
              <a:t>     Projede Emeği Geçen;</a:t>
            </a:r>
          </a:p>
          <a:p>
            <a:r>
              <a:rPr lang="tr-TR" sz="2800" dirty="0"/>
              <a:t>Okul Müdürümüz Halil </a:t>
            </a:r>
            <a:r>
              <a:rPr lang="tr-TR" sz="2800" dirty="0" err="1"/>
              <a:t>Bekci’ye</a:t>
            </a:r>
            <a:r>
              <a:rPr lang="tr-TR" sz="2800" dirty="0"/>
              <a:t>,</a:t>
            </a:r>
          </a:p>
          <a:p>
            <a:r>
              <a:rPr lang="tr-TR" sz="2800" dirty="0"/>
              <a:t>Projeyi Yazan Edebiyat Öğretmenimiz Mustafa Ataş’a,</a:t>
            </a:r>
          </a:p>
          <a:p>
            <a:r>
              <a:rPr lang="tr-TR" sz="2800" dirty="0"/>
              <a:t>Müdür Yardımcımız Okan </a:t>
            </a:r>
            <a:r>
              <a:rPr lang="tr-TR" sz="2800" dirty="0" err="1"/>
              <a:t>Yigit’e</a:t>
            </a:r>
            <a:r>
              <a:rPr lang="tr-TR" sz="2800" dirty="0"/>
              <a:t>,</a:t>
            </a:r>
          </a:p>
          <a:p>
            <a:r>
              <a:rPr lang="tr-TR" sz="2800" dirty="0"/>
              <a:t>İngilizce Öğretmenlerimiz Hanife Özdemir Söğüt ve Esra </a:t>
            </a:r>
            <a:r>
              <a:rPr lang="tr-TR" sz="2800" dirty="0" err="1"/>
              <a:t>Öztürk’e</a:t>
            </a:r>
            <a:r>
              <a:rPr lang="tr-TR" sz="2800" dirty="0"/>
              <a:t>,</a:t>
            </a:r>
          </a:p>
          <a:p>
            <a:r>
              <a:rPr lang="tr-TR" sz="2800" dirty="0"/>
              <a:t>Edebiyat Öğretmenimiz Muhammet Harmanbaşı ve Arapça Öğretmenimiz Büşra </a:t>
            </a:r>
            <a:r>
              <a:rPr lang="tr-TR" sz="2800" dirty="0" err="1"/>
              <a:t>Bouazıd’e</a:t>
            </a:r>
            <a:endParaRPr lang="tr-TR" sz="2800" dirty="0"/>
          </a:p>
          <a:p>
            <a:pPr>
              <a:buNone/>
            </a:pPr>
            <a:r>
              <a:rPr lang="tr-TR" sz="2800" dirty="0"/>
              <a:t>    sonsuz teşekkürler… </a:t>
            </a:r>
          </a:p>
        </p:txBody>
      </p:sp>
      <p:pic>
        <p:nvPicPr>
          <p:cNvPr id="5" name="Picture 2" descr="C:\Users\casper\Desktop\1649485881-ekip-calismasinda-takim-ruhu.jpeg"/>
          <p:cNvPicPr>
            <a:picLocks noChangeAspect="1" noChangeArrowheads="1"/>
          </p:cNvPicPr>
          <p:nvPr/>
        </p:nvPicPr>
        <p:blipFill>
          <a:blip r:embed="rId2" cstate="print"/>
          <a:srcRect/>
          <a:stretch>
            <a:fillRect/>
          </a:stretch>
        </p:blipFill>
        <p:spPr bwMode="auto">
          <a:xfrm>
            <a:off x="3131840" y="260648"/>
            <a:ext cx="2448272" cy="1285342"/>
          </a:xfrm>
          <a:prstGeom prst="rect">
            <a:avLst/>
          </a:prstGeom>
          <a:noFill/>
        </p:spPr>
      </p:pic>
      <p:pic>
        <p:nvPicPr>
          <p:cNvPr id="6" name="Picture 2" descr="C:\Users\casper\Downloads\unnamed.png"/>
          <p:cNvPicPr>
            <a:picLocks noChangeAspect="1" noChangeArrowheads="1"/>
          </p:cNvPicPr>
          <p:nvPr/>
        </p:nvPicPr>
        <p:blipFill>
          <a:blip r:embed="rId3" cstate="print"/>
          <a:srcRect/>
          <a:stretch>
            <a:fillRect/>
          </a:stretch>
        </p:blipFill>
        <p:spPr bwMode="auto">
          <a:xfrm>
            <a:off x="7452320" y="188640"/>
            <a:ext cx="1368152" cy="1368152"/>
          </a:xfrm>
          <a:prstGeom prst="rect">
            <a:avLst/>
          </a:prstGeom>
          <a:noFill/>
        </p:spPr>
      </p:pic>
      <p:pic>
        <p:nvPicPr>
          <p:cNvPr id="7" name="Picture 2" descr="C:\Users\casper\Downloads\unnamed.png"/>
          <p:cNvPicPr>
            <a:picLocks noChangeAspect="1" noChangeArrowheads="1"/>
          </p:cNvPicPr>
          <p:nvPr/>
        </p:nvPicPr>
        <p:blipFill>
          <a:blip r:embed="rId3" cstate="print"/>
          <a:srcRect/>
          <a:stretch>
            <a:fillRect/>
          </a:stretch>
        </p:blipFill>
        <p:spPr bwMode="auto">
          <a:xfrm>
            <a:off x="683568" y="116632"/>
            <a:ext cx="1368152" cy="13681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a:solidFill>
                  <a:srgbClr val="FF0000"/>
                </a:solidFill>
              </a:rPr>
              <a:t>PROJE BAŞLANGIÇ VE BİTİŞ TARİHİ</a:t>
            </a:r>
          </a:p>
          <a:p>
            <a:pPr>
              <a:buNone/>
            </a:pPr>
            <a:endParaRPr lang="tr-TR" dirty="0">
              <a:solidFill>
                <a:srgbClr val="FF0000"/>
              </a:solidFill>
            </a:endParaRPr>
          </a:p>
          <a:p>
            <a:pPr algn="ctr">
              <a:buNone/>
            </a:pPr>
            <a:r>
              <a:rPr lang="tr-TR" dirty="0">
                <a:solidFill>
                  <a:srgbClr val="FF0000"/>
                </a:solidFill>
              </a:rPr>
              <a:t>01/09/2022 - 31/08/2024</a:t>
            </a:r>
          </a:p>
          <a:p>
            <a:pPr algn="ctr">
              <a:buNone/>
            </a:pPr>
            <a:r>
              <a:rPr lang="tr-TR" dirty="0">
                <a:solidFill>
                  <a:srgbClr val="FF0000"/>
                </a:solidFill>
              </a:rPr>
              <a:t>(24 AY)</a:t>
            </a:r>
          </a:p>
        </p:txBody>
      </p:sp>
      <p:pic>
        <p:nvPicPr>
          <p:cNvPr id="4" name="Picture 2" descr="C:\Users\casper\Downloads\unnamed.png"/>
          <p:cNvPicPr>
            <a:picLocks noChangeAspect="1" noChangeArrowheads="1"/>
          </p:cNvPicPr>
          <p:nvPr/>
        </p:nvPicPr>
        <p:blipFill>
          <a:blip r:embed="rId2" cstate="print"/>
          <a:srcRect/>
          <a:stretch>
            <a:fillRect/>
          </a:stretch>
        </p:blipFill>
        <p:spPr bwMode="auto">
          <a:xfrm>
            <a:off x="7452320" y="188640"/>
            <a:ext cx="1368152" cy="1368152"/>
          </a:xfrm>
          <a:prstGeom prst="rect">
            <a:avLst/>
          </a:prstGeom>
          <a:noFill/>
        </p:spPr>
      </p:pic>
      <p:pic>
        <p:nvPicPr>
          <p:cNvPr id="5" name="Picture 2" descr="C:\Users\casper\Downloads\unnamed.png"/>
          <p:cNvPicPr>
            <a:picLocks noChangeAspect="1" noChangeArrowheads="1"/>
          </p:cNvPicPr>
          <p:nvPr/>
        </p:nvPicPr>
        <p:blipFill>
          <a:blip r:embed="rId2" cstate="print"/>
          <a:srcRect/>
          <a:stretch>
            <a:fillRect/>
          </a:stretch>
        </p:blipFill>
        <p:spPr bwMode="auto">
          <a:xfrm>
            <a:off x="323528" y="188640"/>
            <a:ext cx="1368152" cy="13681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C00000"/>
                </a:solidFill>
              </a:rPr>
              <a:t>ORTAKLAR</a:t>
            </a:r>
          </a:p>
        </p:txBody>
      </p:sp>
      <p:sp>
        <p:nvSpPr>
          <p:cNvPr id="3" name="2 İçerik Yer Tutucusu"/>
          <p:cNvSpPr>
            <a:spLocks noGrp="1"/>
          </p:cNvSpPr>
          <p:nvPr>
            <p:ph idx="1"/>
          </p:nvPr>
        </p:nvSpPr>
        <p:spPr>
          <a:xfrm>
            <a:off x="457200" y="1600201"/>
            <a:ext cx="8229600" cy="3268960"/>
          </a:xfrm>
        </p:spPr>
        <p:txBody>
          <a:bodyPr/>
          <a:lstStyle/>
          <a:p>
            <a:r>
              <a:rPr lang="tr-TR" dirty="0">
                <a:solidFill>
                  <a:srgbClr val="C00000"/>
                </a:solidFill>
              </a:rPr>
              <a:t>ROMANYA(KOORDİNATÖR)</a:t>
            </a:r>
          </a:p>
          <a:p>
            <a:r>
              <a:rPr lang="tr-TR" dirty="0">
                <a:solidFill>
                  <a:srgbClr val="C00000"/>
                </a:solidFill>
              </a:rPr>
              <a:t>TÜRKİYE</a:t>
            </a:r>
          </a:p>
          <a:p>
            <a:r>
              <a:rPr lang="tr-TR" dirty="0">
                <a:solidFill>
                  <a:srgbClr val="C00000"/>
                </a:solidFill>
              </a:rPr>
              <a:t>İTALYA</a:t>
            </a:r>
          </a:p>
          <a:p>
            <a:r>
              <a:rPr lang="tr-TR" dirty="0">
                <a:solidFill>
                  <a:srgbClr val="C00000"/>
                </a:solidFill>
              </a:rPr>
              <a:t>İSPANYA</a:t>
            </a:r>
          </a:p>
          <a:p>
            <a:r>
              <a:rPr lang="tr-TR" dirty="0">
                <a:solidFill>
                  <a:srgbClr val="C00000"/>
                </a:solidFill>
              </a:rPr>
              <a:t>FRANSA</a:t>
            </a:r>
          </a:p>
        </p:txBody>
      </p:sp>
      <p:pic>
        <p:nvPicPr>
          <p:cNvPr id="6" name="Picture 2" descr="C:\Users\casper\Desktop\ro.png"/>
          <p:cNvPicPr>
            <a:picLocks noChangeAspect="1" noChangeArrowheads="1"/>
          </p:cNvPicPr>
          <p:nvPr/>
        </p:nvPicPr>
        <p:blipFill>
          <a:blip r:embed="rId2" cstate="print"/>
          <a:srcRect/>
          <a:stretch>
            <a:fillRect/>
          </a:stretch>
        </p:blipFill>
        <p:spPr bwMode="auto">
          <a:xfrm>
            <a:off x="5639364" y="1628800"/>
            <a:ext cx="755936" cy="504056"/>
          </a:xfrm>
          <a:prstGeom prst="rect">
            <a:avLst/>
          </a:prstGeom>
          <a:noFill/>
        </p:spPr>
      </p:pic>
      <p:pic>
        <p:nvPicPr>
          <p:cNvPr id="8" name="Picture 3" descr="C:\Users\casper\Desktop\Flag_of_Turkey.svg.png"/>
          <p:cNvPicPr>
            <a:picLocks noChangeAspect="1" noChangeArrowheads="1"/>
          </p:cNvPicPr>
          <p:nvPr/>
        </p:nvPicPr>
        <p:blipFill>
          <a:blip r:embed="rId3" cstate="print"/>
          <a:srcRect/>
          <a:stretch>
            <a:fillRect/>
          </a:stretch>
        </p:blipFill>
        <p:spPr bwMode="auto">
          <a:xfrm>
            <a:off x="2771800" y="2159011"/>
            <a:ext cx="792088" cy="528059"/>
          </a:xfrm>
          <a:prstGeom prst="rect">
            <a:avLst/>
          </a:prstGeom>
          <a:noFill/>
        </p:spPr>
      </p:pic>
      <p:pic>
        <p:nvPicPr>
          <p:cNvPr id="10" name="Picture 4" descr="C:\Users\casper\Desktop\italya-330x229.jpg"/>
          <p:cNvPicPr>
            <a:picLocks noChangeAspect="1" noChangeArrowheads="1"/>
          </p:cNvPicPr>
          <p:nvPr/>
        </p:nvPicPr>
        <p:blipFill>
          <a:blip r:embed="rId4" cstate="print"/>
          <a:srcRect l="7692" t="11085" r="7692" b="11320"/>
          <a:stretch>
            <a:fillRect/>
          </a:stretch>
        </p:blipFill>
        <p:spPr bwMode="auto">
          <a:xfrm>
            <a:off x="2771800" y="2761655"/>
            <a:ext cx="792088" cy="504056"/>
          </a:xfrm>
          <a:prstGeom prst="rect">
            <a:avLst/>
          </a:prstGeom>
          <a:noFill/>
        </p:spPr>
      </p:pic>
      <p:pic>
        <p:nvPicPr>
          <p:cNvPr id="13" name="Picture 6" descr="C:\Users\casper\Desktop\es.png"/>
          <p:cNvPicPr>
            <a:picLocks noChangeAspect="1" noChangeArrowheads="1"/>
          </p:cNvPicPr>
          <p:nvPr/>
        </p:nvPicPr>
        <p:blipFill>
          <a:blip r:embed="rId5" cstate="print"/>
          <a:srcRect/>
          <a:stretch>
            <a:fillRect/>
          </a:stretch>
        </p:blipFill>
        <p:spPr bwMode="auto">
          <a:xfrm>
            <a:off x="2803439" y="3328209"/>
            <a:ext cx="792088" cy="528162"/>
          </a:xfrm>
          <a:prstGeom prst="rect">
            <a:avLst/>
          </a:prstGeom>
          <a:noFill/>
        </p:spPr>
      </p:pic>
      <p:pic>
        <p:nvPicPr>
          <p:cNvPr id="15" name="Picture 7" descr="C:\Users\casper\Desktop\fr.png"/>
          <p:cNvPicPr>
            <a:picLocks noChangeAspect="1" noChangeArrowheads="1"/>
          </p:cNvPicPr>
          <p:nvPr/>
        </p:nvPicPr>
        <p:blipFill>
          <a:blip r:embed="rId6" cstate="print"/>
          <a:srcRect/>
          <a:stretch>
            <a:fillRect/>
          </a:stretch>
        </p:blipFill>
        <p:spPr bwMode="auto">
          <a:xfrm>
            <a:off x="2754278" y="3972240"/>
            <a:ext cx="792088" cy="528539"/>
          </a:xfrm>
          <a:prstGeom prst="rect">
            <a:avLst/>
          </a:prstGeom>
          <a:noFill/>
        </p:spPr>
      </p:pic>
      <p:pic>
        <p:nvPicPr>
          <p:cNvPr id="17" name="Picture 2" descr="C:\Users\casper\Downloads\unnamed.png"/>
          <p:cNvPicPr>
            <a:picLocks noChangeAspect="1" noChangeArrowheads="1"/>
          </p:cNvPicPr>
          <p:nvPr/>
        </p:nvPicPr>
        <p:blipFill>
          <a:blip r:embed="rId7" cstate="print"/>
          <a:srcRect/>
          <a:stretch>
            <a:fillRect/>
          </a:stretch>
        </p:blipFill>
        <p:spPr bwMode="auto">
          <a:xfrm>
            <a:off x="7452320" y="188640"/>
            <a:ext cx="1368152" cy="1368152"/>
          </a:xfrm>
          <a:prstGeom prst="rect">
            <a:avLst/>
          </a:prstGeom>
          <a:noFill/>
        </p:spPr>
      </p:pic>
      <p:pic>
        <p:nvPicPr>
          <p:cNvPr id="18" name="Picture 2" descr="C:\Users\casper\Downloads\unnamed.png"/>
          <p:cNvPicPr>
            <a:picLocks noChangeAspect="1" noChangeArrowheads="1"/>
          </p:cNvPicPr>
          <p:nvPr/>
        </p:nvPicPr>
        <p:blipFill>
          <a:blip r:embed="rId7" cstate="print"/>
          <a:srcRect/>
          <a:stretch>
            <a:fillRect/>
          </a:stretch>
        </p:blipFill>
        <p:spPr bwMode="auto">
          <a:xfrm>
            <a:off x="467544" y="116632"/>
            <a:ext cx="1368152" cy="13681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708920"/>
            <a:ext cx="8229600" cy="576064"/>
          </a:xfrm>
        </p:spPr>
        <p:txBody>
          <a:bodyPr>
            <a:normAutofit fontScale="90000"/>
          </a:bodyPr>
          <a:lstStyle/>
          <a:p>
            <a:r>
              <a:rPr lang="tr-TR" sz="3600" dirty="0">
                <a:solidFill>
                  <a:schemeClr val="accent6">
                    <a:lumMod val="75000"/>
                  </a:schemeClr>
                </a:solidFill>
              </a:rPr>
              <a:t>ORTAKLARIN  BULUNDUĞU ŞEHİRLER</a:t>
            </a:r>
          </a:p>
        </p:txBody>
      </p:sp>
      <p:sp>
        <p:nvSpPr>
          <p:cNvPr id="3" name="2 İçerik Yer Tutucusu"/>
          <p:cNvSpPr>
            <a:spLocks noGrp="1"/>
          </p:cNvSpPr>
          <p:nvPr>
            <p:ph idx="1"/>
          </p:nvPr>
        </p:nvSpPr>
        <p:spPr>
          <a:xfrm>
            <a:off x="467544" y="3573016"/>
            <a:ext cx="8229600" cy="2476872"/>
          </a:xfrm>
        </p:spPr>
        <p:txBody>
          <a:bodyPr/>
          <a:lstStyle/>
          <a:p>
            <a:pPr>
              <a:buNone/>
            </a:pPr>
            <a:r>
              <a:rPr lang="tr-TR" dirty="0">
                <a:solidFill>
                  <a:schemeClr val="tx2">
                    <a:lumMod val="50000"/>
                  </a:schemeClr>
                </a:solidFill>
              </a:rPr>
              <a:t>Romanya-</a:t>
            </a:r>
            <a:r>
              <a:rPr lang="tr-TR" dirty="0" err="1">
                <a:solidFill>
                  <a:schemeClr val="tx2">
                    <a:lumMod val="50000"/>
                  </a:schemeClr>
                </a:solidFill>
              </a:rPr>
              <a:t>Braila</a:t>
            </a:r>
            <a:endParaRPr lang="tr-TR" dirty="0">
              <a:solidFill>
                <a:schemeClr val="tx2">
                  <a:lumMod val="50000"/>
                </a:schemeClr>
              </a:solidFill>
            </a:endParaRPr>
          </a:p>
          <a:p>
            <a:pPr>
              <a:buNone/>
            </a:pPr>
            <a:r>
              <a:rPr lang="tr-TR" dirty="0">
                <a:solidFill>
                  <a:schemeClr val="tx2">
                    <a:lumMod val="50000"/>
                  </a:schemeClr>
                </a:solidFill>
              </a:rPr>
              <a:t>İtalya-</a:t>
            </a:r>
            <a:r>
              <a:rPr lang="tr-TR" dirty="0" err="1">
                <a:solidFill>
                  <a:schemeClr val="tx2">
                    <a:lumMod val="50000"/>
                  </a:schemeClr>
                </a:solidFill>
              </a:rPr>
              <a:t>Sicilia</a:t>
            </a:r>
            <a:r>
              <a:rPr lang="tr-TR" dirty="0">
                <a:solidFill>
                  <a:schemeClr val="tx2">
                    <a:lumMod val="50000"/>
                  </a:schemeClr>
                </a:solidFill>
              </a:rPr>
              <a:t>- </a:t>
            </a:r>
            <a:r>
              <a:rPr lang="tr-TR" dirty="0" err="1">
                <a:solidFill>
                  <a:schemeClr val="tx2">
                    <a:lumMod val="50000"/>
                  </a:schemeClr>
                </a:solidFill>
              </a:rPr>
              <a:t>Sant'agata</a:t>
            </a:r>
            <a:r>
              <a:rPr lang="tr-TR" dirty="0">
                <a:solidFill>
                  <a:schemeClr val="tx2">
                    <a:lumMod val="50000"/>
                  </a:schemeClr>
                </a:solidFill>
              </a:rPr>
              <a:t> </a:t>
            </a:r>
            <a:r>
              <a:rPr lang="tr-TR" dirty="0" err="1">
                <a:solidFill>
                  <a:schemeClr val="tx2">
                    <a:lumMod val="50000"/>
                  </a:schemeClr>
                </a:solidFill>
              </a:rPr>
              <a:t>Militello</a:t>
            </a:r>
            <a:endParaRPr lang="tr-TR" dirty="0">
              <a:solidFill>
                <a:schemeClr val="tx2">
                  <a:lumMod val="50000"/>
                </a:schemeClr>
              </a:solidFill>
            </a:endParaRPr>
          </a:p>
          <a:p>
            <a:pPr>
              <a:buNone/>
            </a:pPr>
            <a:r>
              <a:rPr lang="tr-TR" dirty="0">
                <a:solidFill>
                  <a:schemeClr val="tx2">
                    <a:lumMod val="50000"/>
                  </a:schemeClr>
                </a:solidFill>
              </a:rPr>
              <a:t>İspanya- </a:t>
            </a:r>
            <a:r>
              <a:rPr lang="tr-TR" dirty="0" err="1">
                <a:solidFill>
                  <a:schemeClr val="tx2">
                    <a:lumMod val="50000"/>
                  </a:schemeClr>
                </a:solidFill>
              </a:rPr>
              <a:t>Rincón</a:t>
            </a:r>
            <a:r>
              <a:rPr lang="tr-TR" dirty="0">
                <a:solidFill>
                  <a:schemeClr val="tx2">
                    <a:lumMod val="50000"/>
                  </a:schemeClr>
                </a:solidFill>
              </a:rPr>
              <a:t> de la Victoria</a:t>
            </a:r>
          </a:p>
          <a:p>
            <a:pPr>
              <a:buNone/>
            </a:pPr>
            <a:r>
              <a:rPr lang="tr-TR" dirty="0">
                <a:solidFill>
                  <a:schemeClr val="tx2">
                    <a:lumMod val="50000"/>
                  </a:schemeClr>
                </a:solidFill>
              </a:rPr>
              <a:t>Fransa-</a:t>
            </a:r>
            <a:r>
              <a:rPr lang="tr-TR" dirty="0" err="1">
                <a:solidFill>
                  <a:schemeClr val="tx2">
                    <a:lumMod val="50000"/>
                  </a:schemeClr>
                </a:solidFill>
              </a:rPr>
              <a:t>Libourne</a:t>
            </a:r>
            <a:endParaRPr lang="tr-TR" dirty="0">
              <a:solidFill>
                <a:schemeClr val="tx2">
                  <a:lumMod val="50000"/>
                </a:schemeClr>
              </a:solidFill>
            </a:endParaRPr>
          </a:p>
          <a:p>
            <a:pPr>
              <a:buNone/>
            </a:pPr>
            <a:endParaRPr lang="tr-TR" dirty="0"/>
          </a:p>
        </p:txBody>
      </p:sp>
      <p:pic>
        <p:nvPicPr>
          <p:cNvPr id="4" name="Picture 2" descr="C:\Users\casper\Downloads\unnamed.png"/>
          <p:cNvPicPr>
            <a:picLocks noChangeAspect="1" noChangeArrowheads="1"/>
          </p:cNvPicPr>
          <p:nvPr/>
        </p:nvPicPr>
        <p:blipFill>
          <a:blip r:embed="rId2" cstate="print"/>
          <a:srcRect/>
          <a:stretch>
            <a:fillRect/>
          </a:stretch>
        </p:blipFill>
        <p:spPr bwMode="auto">
          <a:xfrm>
            <a:off x="7452320" y="188640"/>
            <a:ext cx="1368152" cy="1368152"/>
          </a:xfrm>
          <a:prstGeom prst="rect">
            <a:avLst/>
          </a:prstGeom>
          <a:noFill/>
        </p:spPr>
      </p:pic>
      <p:pic>
        <p:nvPicPr>
          <p:cNvPr id="7" name="Picture 3" descr="C:\Users\casper\Desktop\images (2).jpg"/>
          <p:cNvPicPr>
            <a:picLocks noChangeAspect="1" noChangeArrowheads="1"/>
          </p:cNvPicPr>
          <p:nvPr/>
        </p:nvPicPr>
        <p:blipFill>
          <a:blip r:embed="rId3" cstate="print"/>
          <a:srcRect/>
          <a:stretch>
            <a:fillRect/>
          </a:stretch>
        </p:blipFill>
        <p:spPr bwMode="auto">
          <a:xfrm>
            <a:off x="3203848" y="980728"/>
            <a:ext cx="2378695" cy="1582913"/>
          </a:xfrm>
          <a:prstGeom prst="rect">
            <a:avLst/>
          </a:prstGeom>
          <a:noFill/>
        </p:spPr>
      </p:pic>
      <p:pic>
        <p:nvPicPr>
          <p:cNvPr id="8" name="Picture 2" descr="C:\Users\casper\Downloads\unnamed.png"/>
          <p:cNvPicPr>
            <a:picLocks noChangeAspect="1" noChangeArrowheads="1"/>
          </p:cNvPicPr>
          <p:nvPr/>
        </p:nvPicPr>
        <p:blipFill>
          <a:blip r:embed="rId2" cstate="print"/>
          <a:srcRect/>
          <a:stretch>
            <a:fillRect/>
          </a:stretch>
        </p:blipFill>
        <p:spPr bwMode="auto">
          <a:xfrm>
            <a:off x="539552" y="188640"/>
            <a:ext cx="1368152" cy="13681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PROJE ÖNCELİKLERİ</a:t>
            </a:r>
          </a:p>
        </p:txBody>
      </p:sp>
      <p:sp>
        <p:nvSpPr>
          <p:cNvPr id="3" name="2 İçerik Yer Tutucusu"/>
          <p:cNvSpPr>
            <a:spLocks noGrp="1"/>
          </p:cNvSpPr>
          <p:nvPr>
            <p:ph idx="1"/>
          </p:nvPr>
        </p:nvSpPr>
        <p:spPr>
          <a:xfrm>
            <a:off x="457200" y="1340768"/>
            <a:ext cx="8229600" cy="4968552"/>
          </a:xfrm>
        </p:spPr>
        <p:txBody>
          <a:bodyPr/>
          <a:lstStyle/>
          <a:p>
            <a:endParaRPr lang="tr-TR" dirty="0"/>
          </a:p>
          <a:p>
            <a:endParaRPr lang="tr-TR" dirty="0"/>
          </a:p>
          <a:p>
            <a:r>
              <a:rPr lang="tr-TR" sz="2000" dirty="0"/>
              <a:t>Dil öğretimi ve öğrenimine kapsamlı bir yaklaşımın teşvik edilmesi</a:t>
            </a:r>
          </a:p>
          <a:p>
            <a:r>
              <a:rPr lang="tr-TR" sz="2000" dirty="0"/>
              <a:t>Ortak değerler, sivil katılım ve katılım</a:t>
            </a:r>
          </a:p>
          <a:p>
            <a:r>
              <a:rPr lang="tr-TR" sz="2000" dirty="0"/>
              <a:t>Çevre ve iklim değişikliği ile mücadele</a:t>
            </a:r>
          </a:p>
          <a:p>
            <a:r>
              <a:rPr lang="tr-TR" sz="2000" dirty="0"/>
              <a:t>Kültürel Miras</a:t>
            </a:r>
          </a:p>
          <a:p>
            <a:r>
              <a:rPr lang="tr-TR" sz="2000" dirty="0"/>
              <a:t>Dijital beceriler ve yeterlilikler</a:t>
            </a:r>
          </a:p>
          <a:p>
            <a:r>
              <a:rPr lang="tr-TR" sz="2000" dirty="0"/>
              <a:t>Kapsayıcılık, eşitlik ve ayrımcılık yapmamayı teşvik etme</a:t>
            </a:r>
          </a:p>
          <a:p>
            <a:endParaRPr lang="tr-TR" dirty="0"/>
          </a:p>
        </p:txBody>
      </p:sp>
      <p:pic>
        <p:nvPicPr>
          <p:cNvPr id="5" name="Picture 2" descr="C:\Users\casper\Desktop\cropped-ingilizce.png"/>
          <p:cNvPicPr>
            <a:picLocks noChangeAspect="1" noChangeArrowheads="1"/>
          </p:cNvPicPr>
          <p:nvPr/>
        </p:nvPicPr>
        <p:blipFill>
          <a:blip r:embed="rId2" cstate="print"/>
          <a:srcRect/>
          <a:stretch>
            <a:fillRect/>
          </a:stretch>
        </p:blipFill>
        <p:spPr bwMode="auto">
          <a:xfrm>
            <a:off x="3347864" y="1412776"/>
            <a:ext cx="2016224" cy="1011136"/>
          </a:xfrm>
          <a:prstGeom prst="rect">
            <a:avLst/>
          </a:prstGeom>
          <a:noFill/>
        </p:spPr>
      </p:pic>
      <p:pic>
        <p:nvPicPr>
          <p:cNvPr id="7" name="Picture 3" descr="C:\Users\casper\Desktop\farklc4b1lc4b1k-kc3bcltc3bcrc3bc.jpg"/>
          <p:cNvPicPr>
            <a:picLocks noChangeAspect="1" noChangeArrowheads="1"/>
          </p:cNvPicPr>
          <p:nvPr/>
        </p:nvPicPr>
        <p:blipFill>
          <a:blip r:embed="rId3" cstate="print"/>
          <a:srcRect/>
          <a:stretch>
            <a:fillRect/>
          </a:stretch>
        </p:blipFill>
        <p:spPr bwMode="auto">
          <a:xfrm>
            <a:off x="1043608" y="5013176"/>
            <a:ext cx="1728192" cy="1186139"/>
          </a:xfrm>
          <a:prstGeom prst="rect">
            <a:avLst/>
          </a:prstGeom>
          <a:noFill/>
        </p:spPr>
      </p:pic>
      <p:pic>
        <p:nvPicPr>
          <p:cNvPr id="9" name="Picture 4" descr="C:\Users\casper\Desktop\iklimdegisiklik_op.jpg"/>
          <p:cNvPicPr>
            <a:picLocks noChangeAspect="1" noChangeArrowheads="1"/>
          </p:cNvPicPr>
          <p:nvPr/>
        </p:nvPicPr>
        <p:blipFill>
          <a:blip r:embed="rId4" cstate="print"/>
          <a:srcRect/>
          <a:stretch>
            <a:fillRect/>
          </a:stretch>
        </p:blipFill>
        <p:spPr bwMode="auto">
          <a:xfrm>
            <a:off x="5580112" y="5157192"/>
            <a:ext cx="1776416" cy="999530"/>
          </a:xfrm>
          <a:prstGeom prst="rect">
            <a:avLst/>
          </a:prstGeom>
          <a:noFill/>
        </p:spPr>
      </p:pic>
      <p:pic>
        <p:nvPicPr>
          <p:cNvPr id="10" name="Picture 2" descr="C:\Users\casper\Downloads\unnamed.png"/>
          <p:cNvPicPr>
            <a:picLocks noChangeAspect="1" noChangeArrowheads="1"/>
          </p:cNvPicPr>
          <p:nvPr/>
        </p:nvPicPr>
        <p:blipFill>
          <a:blip r:embed="rId5" cstate="print"/>
          <a:srcRect/>
          <a:stretch>
            <a:fillRect/>
          </a:stretch>
        </p:blipFill>
        <p:spPr bwMode="auto">
          <a:xfrm>
            <a:off x="7452320" y="188640"/>
            <a:ext cx="1368152" cy="1368152"/>
          </a:xfrm>
          <a:prstGeom prst="rect">
            <a:avLst/>
          </a:prstGeom>
          <a:noFill/>
        </p:spPr>
      </p:pic>
      <p:pic>
        <p:nvPicPr>
          <p:cNvPr id="11" name="Picture 2" descr="C:\Users\casper\Downloads\unnamed.png"/>
          <p:cNvPicPr>
            <a:picLocks noChangeAspect="1" noChangeArrowheads="1"/>
          </p:cNvPicPr>
          <p:nvPr/>
        </p:nvPicPr>
        <p:blipFill>
          <a:blip r:embed="rId5" cstate="print"/>
          <a:srcRect/>
          <a:stretch>
            <a:fillRect/>
          </a:stretch>
        </p:blipFill>
        <p:spPr bwMode="auto">
          <a:xfrm>
            <a:off x="611560" y="260648"/>
            <a:ext cx="1368152" cy="13681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                                 HEDEFLER</a:t>
            </a:r>
          </a:p>
        </p:txBody>
      </p:sp>
      <p:sp>
        <p:nvSpPr>
          <p:cNvPr id="3" name="2 İçerik Yer Tutucusu"/>
          <p:cNvSpPr>
            <a:spLocks noGrp="1"/>
          </p:cNvSpPr>
          <p:nvPr>
            <p:ph idx="1"/>
          </p:nvPr>
        </p:nvSpPr>
        <p:spPr/>
        <p:txBody>
          <a:bodyPr>
            <a:normAutofit fontScale="92500" lnSpcReduction="20000"/>
          </a:bodyPr>
          <a:lstStyle/>
          <a:p>
            <a:r>
              <a:rPr lang="tr-TR" sz="2000" dirty="0">
                <a:solidFill>
                  <a:srgbClr val="7030A0"/>
                </a:solidFill>
              </a:rPr>
              <a:t>1.Projeye katılan 10 ve 11.sınıftaki 4 öğrencimizin İngilizce dil yeterliliklerini 2 yılda B2 seviyesine yükseltmek,</a:t>
            </a:r>
          </a:p>
          <a:p>
            <a:r>
              <a:rPr lang="tr-TR" sz="2000" dirty="0">
                <a:solidFill>
                  <a:srgbClr val="7030A0"/>
                </a:solidFill>
              </a:rPr>
              <a:t>2.Öğrencilerimize 21. yüzyıl becerilerini kazandırarak çevre bilinci oluşturmak ve iklim değişikliğinin olumsuz etkileri konusunda okulumuzda </a:t>
            </a:r>
            <a:r>
              <a:rPr lang="tr-TR" sz="2000" dirty="0" err="1">
                <a:solidFill>
                  <a:srgbClr val="7030A0"/>
                </a:solidFill>
              </a:rPr>
              <a:t>farkındalık</a:t>
            </a:r>
            <a:r>
              <a:rPr lang="tr-TR" sz="2000" dirty="0">
                <a:solidFill>
                  <a:srgbClr val="7030A0"/>
                </a:solidFill>
              </a:rPr>
              <a:t> yaratmak.</a:t>
            </a:r>
          </a:p>
          <a:p>
            <a:r>
              <a:rPr lang="tr-TR" sz="2000" dirty="0">
                <a:solidFill>
                  <a:srgbClr val="7030A0"/>
                </a:solidFill>
              </a:rPr>
              <a:t>3.Öğretmen ve öğrencilerimizin teknoloji, e-öğrenme yöntemleri ve WEB2.0 araçlarını etkin kullanmalarının yanı sıra tasarım yapma becerilerini geliştirmek.</a:t>
            </a:r>
          </a:p>
          <a:p>
            <a:r>
              <a:rPr lang="tr-TR" sz="2000" dirty="0">
                <a:solidFill>
                  <a:srgbClr val="7030A0"/>
                </a:solidFill>
              </a:rPr>
              <a:t>4.Öğretmenlerimizin Avrupa Birliği ülkesinde yer alan okullarla işbirliği yaparak Avrupa Birliği deneyimi yaşamalarını sağlamak ve mesleki yeterliliklerini geliştirmek.</a:t>
            </a:r>
          </a:p>
          <a:p>
            <a:r>
              <a:rPr lang="tr-TR" sz="2000" dirty="0">
                <a:solidFill>
                  <a:srgbClr val="7030A0"/>
                </a:solidFill>
              </a:rPr>
              <a:t>5.Ortak AB değerleri konusunda </a:t>
            </a:r>
            <a:r>
              <a:rPr lang="tr-TR" sz="2000" dirty="0" err="1">
                <a:solidFill>
                  <a:srgbClr val="7030A0"/>
                </a:solidFill>
              </a:rPr>
              <a:t>farkındalığın</a:t>
            </a:r>
            <a:r>
              <a:rPr lang="tr-TR" sz="2000" dirty="0">
                <a:solidFill>
                  <a:srgbClr val="7030A0"/>
                </a:solidFill>
              </a:rPr>
              <a:t> artırılması,</a:t>
            </a:r>
          </a:p>
          <a:p>
            <a:r>
              <a:rPr lang="tr-TR" sz="2000" dirty="0">
                <a:solidFill>
                  <a:srgbClr val="7030A0"/>
                </a:solidFill>
              </a:rPr>
              <a:t>6.Okullarımızda imkânları kısıtlı olan öğrencilerimizin %5'inin proje süresince akranları ile sosyal öğrenme ortamında olmalarını sağlamak, toplumla bütünleşmelerini sağlamak, okul terklerini %5 oranında azaltmak ve sürdürülebilirliğini sağlamak,</a:t>
            </a:r>
          </a:p>
        </p:txBody>
      </p:sp>
      <p:pic>
        <p:nvPicPr>
          <p:cNvPr id="4098" name="Picture 2" descr="C:\Users\casper\Desktop\images.jpg"/>
          <p:cNvPicPr>
            <a:picLocks noChangeAspect="1" noChangeArrowheads="1"/>
          </p:cNvPicPr>
          <p:nvPr/>
        </p:nvPicPr>
        <p:blipFill>
          <a:blip r:embed="rId2" cstate="print"/>
          <a:srcRect/>
          <a:stretch>
            <a:fillRect/>
          </a:stretch>
        </p:blipFill>
        <p:spPr bwMode="auto">
          <a:xfrm>
            <a:off x="2486134" y="476672"/>
            <a:ext cx="2121870" cy="792088"/>
          </a:xfrm>
          <a:prstGeom prst="rect">
            <a:avLst/>
          </a:prstGeom>
          <a:noFill/>
        </p:spPr>
      </p:pic>
      <p:pic>
        <p:nvPicPr>
          <p:cNvPr id="5" name="Picture 2" descr="C:\Users\casper\Downloads\unnamed.png"/>
          <p:cNvPicPr>
            <a:picLocks noChangeAspect="1" noChangeArrowheads="1"/>
          </p:cNvPicPr>
          <p:nvPr/>
        </p:nvPicPr>
        <p:blipFill>
          <a:blip r:embed="rId3" cstate="print"/>
          <a:srcRect/>
          <a:stretch>
            <a:fillRect/>
          </a:stretch>
        </p:blipFill>
        <p:spPr bwMode="auto">
          <a:xfrm>
            <a:off x="7452320" y="188640"/>
            <a:ext cx="1368152" cy="1368152"/>
          </a:xfrm>
          <a:prstGeom prst="rect">
            <a:avLst/>
          </a:prstGeom>
          <a:noFill/>
        </p:spPr>
      </p:pic>
      <p:pic>
        <p:nvPicPr>
          <p:cNvPr id="6" name="Picture 2" descr="C:\Users\casper\Downloads\unnamed.png"/>
          <p:cNvPicPr>
            <a:picLocks noChangeAspect="1" noChangeArrowheads="1"/>
          </p:cNvPicPr>
          <p:nvPr/>
        </p:nvPicPr>
        <p:blipFill>
          <a:blip r:embed="rId3" cstate="print"/>
          <a:srcRect/>
          <a:stretch>
            <a:fillRect/>
          </a:stretch>
        </p:blipFill>
        <p:spPr bwMode="auto">
          <a:xfrm>
            <a:off x="395536" y="188640"/>
            <a:ext cx="1368152" cy="13681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accent2">
                    <a:lumMod val="75000"/>
                  </a:schemeClr>
                </a:solidFill>
              </a:rPr>
              <a:t>               SONUÇLAR</a:t>
            </a:r>
          </a:p>
        </p:txBody>
      </p:sp>
      <p:sp>
        <p:nvSpPr>
          <p:cNvPr id="3" name="2 İçerik Yer Tutucusu"/>
          <p:cNvSpPr>
            <a:spLocks noGrp="1"/>
          </p:cNvSpPr>
          <p:nvPr>
            <p:ph idx="1"/>
          </p:nvPr>
        </p:nvSpPr>
        <p:spPr/>
        <p:txBody>
          <a:bodyPr>
            <a:normAutofit fontScale="55000" lnSpcReduction="20000"/>
          </a:bodyPr>
          <a:lstStyle/>
          <a:p>
            <a:r>
              <a:rPr lang="tr-TR" dirty="0">
                <a:solidFill>
                  <a:schemeClr val="accent2">
                    <a:lumMod val="75000"/>
                  </a:schemeClr>
                </a:solidFill>
              </a:rPr>
              <a:t>Bu hedefler kapsamında üretmek istediğimiz somut sonuçlar şunlardır:</a:t>
            </a:r>
          </a:p>
          <a:p>
            <a:r>
              <a:rPr lang="tr-TR" dirty="0">
                <a:solidFill>
                  <a:schemeClr val="accent2">
                    <a:lumMod val="75000"/>
                  </a:schemeClr>
                </a:solidFill>
              </a:rPr>
              <a:t>1. Projeye katılan her okuldan 4'er 10. ve 11. sınıf öğrencisinin İngilizce dil yeterliliği 2 yılda B2 seviyesine yükselecektir.</a:t>
            </a:r>
          </a:p>
          <a:p>
            <a:r>
              <a:rPr lang="tr-TR" dirty="0">
                <a:solidFill>
                  <a:schemeClr val="accent2">
                    <a:lumMod val="75000"/>
                  </a:schemeClr>
                </a:solidFill>
              </a:rPr>
              <a:t>2. 2 yıl içinde okullarımızda “Çevresel ve Kültürel Miras Eğitimi”nin %10'u tamamlanarak sürdürülebilirliği sağlanacak, çevre ve iklim değişikliğinin somut kültürel mirasın olumsuz etkileri konusunda </a:t>
            </a:r>
            <a:r>
              <a:rPr lang="tr-TR" dirty="0" err="1">
                <a:solidFill>
                  <a:schemeClr val="accent2">
                    <a:lumMod val="75000"/>
                  </a:schemeClr>
                </a:solidFill>
              </a:rPr>
              <a:t>farkındalık</a:t>
            </a:r>
            <a:r>
              <a:rPr lang="tr-TR" dirty="0">
                <a:solidFill>
                  <a:schemeClr val="accent2">
                    <a:lumMod val="75000"/>
                  </a:schemeClr>
                </a:solidFill>
              </a:rPr>
              <a:t> yaratılacaktır.</a:t>
            </a:r>
          </a:p>
          <a:p>
            <a:r>
              <a:rPr lang="tr-TR" dirty="0">
                <a:solidFill>
                  <a:schemeClr val="accent2">
                    <a:lumMod val="75000"/>
                  </a:schemeClr>
                </a:solidFill>
              </a:rPr>
              <a:t>3. 2 yılda imkanları kısıtlı öğrencilerimizin %5'i arkadaşlarıyla birlikte akran, toplum ve okulla bütünleşmiş bir sosyal öğrenme ortamında sağlanacak, okul terki %5 oranında azaltılacak ve sürdürülebilirlik sağlanacaktır.</a:t>
            </a:r>
          </a:p>
          <a:p>
            <a:r>
              <a:rPr lang="tr-TR" dirty="0">
                <a:solidFill>
                  <a:schemeClr val="accent2">
                    <a:lumMod val="75000"/>
                  </a:schemeClr>
                </a:solidFill>
              </a:rPr>
              <a:t>4. Her ülkeden 2 refakatçi öğretmenimiz Avrupa Birliği tecrübesine sahip olacaktır.</a:t>
            </a:r>
          </a:p>
          <a:p>
            <a:r>
              <a:rPr lang="tr-TR" dirty="0">
                <a:solidFill>
                  <a:schemeClr val="accent2">
                    <a:lumMod val="75000"/>
                  </a:schemeClr>
                </a:solidFill>
              </a:rPr>
              <a:t>5. Katılımcı öğrenci ve öğretmenlerimiz ile kurumlarımızda ortak AB değerleri konusunda </a:t>
            </a:r>
            <a:r>
              <a:rPr lang="tr-TR" dirty="0" err="1">
                <a:solidFill>
                  <a:schemeClr val="accent2">
                    <a:lumMod val="75000"/>
                  </a:schemeClr>
                </a:solidFill>
              </a:rPr>
              <a:t>farkındalık</a:t>
            </a:r>
            <a:r>
              <a:rPr lang="tr-TR" dirty="0">
                <a:solidFill>
                  <a:schemeClr val="accent2">
                    <a:lumMod val="75000"/>
                  </a:schemeClr>
                </a:solidFill>
              </a:rPr>
              <a:t> oluşturulacaktır.</a:t>
            </a:r>
          </a:p>
          <a:p>
            <a:r>
              <a:rPr lang="tr-TR" dirty="0">
                <a:solidFill>
                  <a:schemeClr val="accent2">
                    <a:lumMod val="75000"/>
                  </a:schemeClr>
                </a:solidFill>
              </a:rPr>
              <a:t>6. Her okuldan 4 öğrenci ve 2 öğretmenin teknoloji, e-öğrenme yöntemleri ve web2.0 kullanmasını sağlamanın yanı sıra araçları etkin kullanırsa tasarım becerisi gelişecektir.</a:t>
            </a:r>
          </a:p>
          <a:p>
            <a:r>
              <a:rPr lang="tr-TR" dirty="0">
                <a:solidFill>
                  <a:schemeClr val="accent2">
                    <a:lumMod val="75000"/>
                  </a:schemeClr>
                </a:solidFill>
              </a:rPr>
              <a:t>7.WEB2 araçlarının yardımıyla her ülkeden bir İngilizce öğretmeninin dijital yeterliliği artacaktır.</a:t>
            </a:r>
          </a:p>
        </p:txBody>
      </p:sp>
      <p:pic>
        <p:nvPicPr>
          <p:cNvPr id="4" name="Picture 2" descr="C:\Users\casper\Downloads\unnamed.png"/>
          <p:cNvPicPr>
            <a:picLocks noChangeAspect="1" noChangeArrowheads="1"/>
          </p:cNvPicPr>
          <p:nvPr/>
        </p:nvPicPr>
        <p:blipFill>
          <a:blip r:embed="rId2" cstate="print"/>
          <a:srcRect/>
          <a:stretch>
            <a:fillRect/>
          </a:stretch>
        </p:blipFill>
        <p:spPr bwMode="auto">
          <a:xfrm>
            <a:off x="395536" y="188640"/>
            <a:ext cx="1368152" cy="1368152"/>
          </a:xfrm>
          <a:prstGeom prst="rect">
            <a:avLst/>
          </a:prstGeom>
          <a:noFill/>
        </p:spPr>
      </p:pic>
      <p:pic>
        <p:nvPicPr>
          <p:cNvPr id="5" name="Picture 2" descr="C:\Users\casper\Downloads\unnamed.png"/>
          <p:cNvPicPr>
            <a:picLocks noChangeAspect="1" noChangeArrowheads="1"/>
          </p:cNvPicPr>
          <p:nvPr/>
        </p:nvPicPr>
        <p:blipFill>
          <a:blip r:embed="rId2" cstate="print"/>
          <a:srcRect/>
          <a:stretch>
            <a:fillRect/>
          </a:stretch>
        </p:blipFill>
        <p:spPr bwMode="auto">
          <a:xfrm>
            <a:off x="7308304" y="188640"/>
            <a:ext cx="1368152" cy="1368152"/>
          </a:xfrm>
          <a:prstGeom prst="rect">
            <a:avLst/>
          </a:prstGeom>
          <a:noFill/>
        </p:spPr>
      </p:pic>
      <p:pic>
        <p:nvPicPr>
          <p:cNvPr id="1026" name="Picture 2" descr="C:\Users\casper\Desktop\upsc-cds-2021-final-result-out-check-details-here.jpg"/>
          <p:cNvPicPr>
            <a:picLocks noChangeAspect="1" noChangeArrowheads="1"/>
          </p:cNvPicPr>
          <p:nvPr/>
        </p:nvPicPr>
        <p:blipFill>
          <a:blip r:embed="rId3" cstate="print"/>
          <a:srcRect/>
          <a:stretch>
            <a:fillRect/>
          </a:stretch>
        </p:blipFill>
        <p:spPr bwMode="auto">
          <a:xfrm>
            <a:off x="2593494" y="475711"/>
            <a:ext cx="1296144" cy="9721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asper\Desktop\110000102985269.jpg"/>
          <p:cNvPicPr>
            <a:picLocks noChangeAspect="1" noChangeArrowheads="1"/>
          </p:cNvPicPr>
          <p:nvPr/>
        </p:nvPicPr>
        <p:blipFill>
          <a:blip r:embed="rId2" cstate="print"/>
          <a:srcRect/>
          <a:stretch>
            <a:fillRect/>
          </a:stretch>
        </p:blipFill>
        <p:spPr bwMode="auto">
          <a:xfrm>
            <a:off x="2267744" y="332656"/>
            <a:ext cx="1008112" cy="1008112"/>
          </a:xfrm>
          <a:prstGeom prst="rect">
            <a:avLst/>
          </a:prstGeom>
          <a:noFill/>
        </p:spPr>
      </p:pic>
      <p:sp>
        <p:nvSpPr>
          <p:cNvPr id="2" name="1 Başlık"/>
          <p:cNvSpPr>
            <a:spLocks noGrp="1"/>
          </p:cNvSpPr>
          <p:nvPr>
            <p:ph type="title"/>
          </p:nvPr>
        </p:nvSpPr>
        <p:spPr/>
        <p:txBody>
          <a:bodyPr>
            <a:normAutofit/>
          </a:bodyPr>
          <a:lstStyle/>
          <a:p>
            <a:pPr marL="514350" indent="-514350"/>
            <a:r>
              <a:rPr lang="tr-TR" sz="2800" dirty="0"/>
              <a:t>                    HAREKETLİLİK TAKVİMİ</a:t>
            </a:r>
          </a:p>
        </p:txBody>
      </p:sp>
      <p:sp>
        <p:nvSpPr>
          <p:cNvPr id="3" name="2 İçerik Yer Tutucusu"/>
          <p:cNvSpPr>
            <a:spLocks noGrp="1"/>
          </p:cNvSpPr>
          <p:nvPr>
            <p:ph idx="1"/>
          </p:nvPr>
        </p:nvSpPr>
        <p:spPr>
          <a:xfrm>
            <a:off x="251520" y="2060848"/>
            <a:ext cx="8229600" cy="2664296"/>
          </a:xfrm>
        </p:spPr>
        <p:txBody>
          <a:bodyPr>
            <a:normAutofit fontScale="92500" lnSpcReduction="10000"/>
          </a:bodyPr>
          <a:lstStyle/>
          <a:p>
            <a:r>
              <a:rPr lang="tr-TR" sz="2400" dirty="0">
                <a:solidFill>
                  <a:schemeClr val="accent6">
                    <a:lumMod val="50000"/>
                  </a:schemeClr>
                </a:solidFill>
              </a:rPr>
              <a:t>13-14 Mart 2023-Hazırlık Toplantısı-Romanya</a:t>
            </a:r>
          </a:p>
          <a:p>
            <a:r>
              <a:rPr lang="tr-TR" sz="2400" dirty="0">
                <a:solidFill>
                  <a:schemeClr val="accent6">
                    <a:lumMod val="50000"/>
                  </a:schemeClr>
                </a:solidFill>
              </a:rPr>
              <a:t>8-12 Mayıs 2023-Öğretmen Eğitimi-Türkiye</a:t>
            </a:r>
          </a:p>
          <a:p>
            <a:r>
              <a:rPr lang="tr-TR" sz="2400" dirty="0">
                <a:solidFill>
                  <a:schemeClr val="accent6">
                    <a:lumMod val="50000"/>
                  </a:schemeClr>
                </a:solidFill>
              </a:rPr>
              <a:t>5-9 Haziran 2023-Öğrenci Eğitimi-İspanya</a:t>
            </a:r>
          </a:p>
          <a:p>
            <a:r>
              <a:rPr lang="tr-TR" sz="2400" dirty="0">
                <a:solidFill>
                  <a:schemeClr val="accent6">
                    <a:lumMod val="50000"/>
                  </a:schemeClr>
                </a:solidFill>
              </a:rPr>
              <a:t>9-13 Ekim 2023-Öğrenci Eğitimi-Romanya</a:t>
            </a:r>
          </a:p>
          <a:p>
            <a:r>
              <a:rPr lang="tr-TR" sz="2400" dirty="0">
                <a:solidFill>
                  <a:schemeClr val="accent6">
                    <a:lumMod val="50000"/>
                  </a:schemeClr>
                </a:solidFill>
              </a:rPr>
              <a:t>8-12 Nisan 2024-Öğrenci Eğitimi-Fransa</a:t>
            </a:r>
          </a:p>
          <a:p>
            <a:r>
              <a:rPr lang="tr-TR" sz="2400" dirty="0">
                <a:solidFill>
                  <a:schemeClr val="accent6">
                    <a:lumMod val="50000"/>
                  </a:schemeClr>
                </a:solidFill>
              </a:rPr>
              <a:t>27-31 Mayıs 2024-Öğrenci Eğitimi-İtalya</a:t>
            </a:r>
          </a:p>
          <a:p>
            <a:r>
              <a:rPr lang="tr-TR" sz="2400" dirty="0">
                <a:solidFill>
                  <a:schemeClr val="accent6">
                    <a:lumMod val="50000"/>
                  </a:schemeClr>
                </a:solidFill>
              </a:rPr>
              <a:t>15-16 Temmuz 2024-Final Toplantısı-İtalya</a:t>
            </a:r>
          </a:p>
        </p:txBody>
      </p:sp>
      <p:pic>
        <p:nvPicPr>
          <p:cNvPr id="8" name="Picture 3" descr="C:\Users\casper\Desktop\240a2303c53365a3f63c6d6214704293.jpg"/>
          <p:cNvPicPr>
            <a:picLocks noChangeAspect="1" noChangeArrowheads="1"/>
          </p:cNvPicPr>
          <p:nvPr/>
        </p:nvPicPr>
        <p:blipFill>
          <a:blip r:embed="rId3" cstate="print"/>
          <a:srcRect/>
          <a:stretch>
            <a:fillRect/>
          </a:stretch>
        </p:blipFill>
        <p:spPr bwMode="auto">
          <a:xfrm>
            <a:off x="5868144" y="2708920"/>
            <a:ext cx="2645712" cy="1224136"/>
          </a:xfrm>
          <a:prstGeom prst="rect">
            <a:avLst/>
          </a:prstGeom>
          <a:noFill/>
        </p:spPr>
      </p:pic>
      <p:pic>
        <p:nvPicPr>
          <p:cNvPr id="9" name="Picture 2" descr="C:\Users\casper\Downloads\unnamed.png"/>
          <p:cNvPicPr>
            <a:picLocks noChangeAspect="1" noChangeArrowheads="1"/>
          </p:cNvPicPr>
          <p:nvPr/>
        </p:nvPicPr>
        <p:blipFill>
          <a:blip r:embed="rId4" cstate="print"/>
          <a:srcRect/>
          <a:stretch>
            <a:fillRect/>
          </a:stretch>
        </p:blipFill>
        <p:spPr bwMode="auto">
          <a:xfrm>
            <a:off x="7452320" y="188640"/>
            <a:ext cx="1368152" cy="1368152"/>
          </a:xfrm>
          <a:prstGeom prst="rect">
            <a:avLst/>
          </a:prstGeom>
          <a:noFill/>
        </p:spPr>
      </p:pic>
      <p:pic>
        <p:nvPicPr>
          <p:cNvPr id="10" name="Picture 2" descr="C:\Users\casper\Downloads\unnamed.png"/>
          <p:cNvPicPr>
            <a:picLocks noChangeAspect="1" noChangeArrowheads="1"/>
          </p:cNvPicPr>
          <p:nvPr/>
        </p:nvPicPr>
        <p:blipFill>
          <a:blip r:embed="rId4" cstate="print"/>
          <a:srcRect/>
          <a:stretch>
            <a:fillRect/>
          </a:stretch>
        </p:blipFill>
        <p:spPr bwMode="auto">
          <a:xfrm>
            <a:off x="323528" y="188640"/>
            <a:ext cx="1368152" cy="13681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FAALİYET 1</a:t>
            </a:r>
          </a:p>
        </p:txBody>
      </p:sp>
      <p:sp>
        <p:nvSpPr>
          <p:cNvPr id="3" name="2 İçerik Yer Tutucusu"/>
          <p:cNvSpPr>
            <a:spLocks noGrp="1"/>
          </p:cNvSpPr>
          <p:nvPr>
            <p:ph idx="1"/>
          </p:nvPr>
        </p:nvSpPr>
        <p:spPr/>
        <p:txBody>
          <a:bodyPr/>
          <a:lstStyle/>
          <a:p>
            <a:pPr algn="ctr">
              <a:buNone/>
            </a:pPr>
            <a:r>
              <a:rPr lang="tr-TR" dirty="0">
                <a:solidFill>
                  <a:srgbClr val="C00000"/>
                </a:solidFill>
              </a:rPr>
              <a:t>ÖĞRETMEN EĞİTİMİ</a:t>
            </a:r>
          </a:p>
          <a:p>
            <a:r>
              <a:rPr lang="tr-TR" sz="2800" dirty="0">
                <a:solidFill>
                  <a:srgbClr val="C00000"/>
                </a:solidFill>
              </a:rPr>
              <a:t>Her ülkeden 1 öğretmenin katılımıyla Türkiye’de “WEB2 Araçları Kursu” düzenlenecektir.</a:t>
            </a:r>
          </a:p>
          <a:p>
            <a:r>
              <a:rPr lang="tr-TR" sz="2800" dirty="0">
                <a:solidFill>
                  <a:srgbClr val="C00000"/>
                </a:solidFill>
              </a:rPr>
              <a:t>Etkinlikler 5 gün sürecektir.</a:t>
            </a:r>
          </a:p>
        </p:txBody>
      </p:sp>
      <p:pic>
        <p:nvPicPr>
          <p:cNvPr id="6146" name="Picture 2" descr="C:\Users\casper\Desktop\indir.jpg"/>
          <p:cNvPicPr>
            <a:picLocks noChangeAspect="1" noChangeArrowheads="1"/>
          </p:cNvPicPr>
          <p:nvPr/>
        </p:nvPicPr>
        <p:blipFill>
          <a:blip r:embed="rId2" cstate="print"/>
          <a:srcRect/>
          <a:stretch>
            <a:fillRect/>
          </a:stretch>
        </p:blipFill>
        <p:spPr bwMode="auto">
          <a:xfrm>
            <a:off x="2483768" y="417494"/>
            <a:ext cx="1368151" cy="910443"/>
          </a:xfrm>
          <a:prstGeom prst="rect">
            <a:avLst/>
          </a:prstGeom>
          <a:noFill/>
        </p:spPr>
      </p:pic>
      <p:pic>
        <p:nvPicPr>
          <p:cNvPr id="5" name="Picture 2" descr="C:\Users\casper\Downloads\unnamed.png"/>
          <p:cNvPicPr>
            <a:picLocks noChangeAspect="1" noChangeArrowheads="1"/>
          </p:cNvPicPr>
          <p:nvPr/>
        </p:nvPicPr>
        <p:blipFill>
          <a:blip r:embed="rId3" cstate="print"/>
          <a:srcRect/>
          <a:stretch>
            <a:fillRect/>
          </a:stretch>
        </p:blipFill>
        <p:spPr bwMode="auto">
          <a:xfrm>
            <a:off x="7452320" y="188640"/>
            <a:ext cx="1368152" cy="1368152"/>
          </a:xfrm>
          <a:prstGeom prst="rect">
            <a:avLst/>
          </a:prstGeom>
          <a:noFill/>
        </p:spPr>
      </p:pic>
      <p:pic>
        <p:nvPicPr>
          <p:cNvPr id="6147" name="Picture 3" descr="C:\Users\casper\Desktop\dWl5D.jpg"/>
          <p:cNvPicPr>
            <a:picLocks noChangeAspect="1" noChangeArrowheads="1"/>
          </p:cNvPicPr>
          <p:nvPr/>
        </p:nvPicPr>
        <p:blipFill>
          <a:blip r:embed="rId4" cstate="print"/>
          <a:srcRect/>
          <a:stretch>
            <a:fillRect/>
          </a:stretch>
        </p:blipFill>
        <p:spPr bwMode="auto">
          <a:xfrm>
            <a:off x="5220072" y="3573016"/>
            <a:ext cx="1989658" cy="1741356"/>
          </a:xfrm>
          <a:prstGeom prst="rect">
            <a:avLst/>
          </a:prstGeom>
          <a:noFill/>
        </p:spPr>
      </p:pic>
      <p:pic>
        <p:nvPicPr>
          <p:cNvPr id="7" name="Picture 2" descr="C:\Users\casper\Downloads\unnamed.png"/>
          <p:cNvPicPr>
            <a:picLocks noChangeAspect="1" noChangeArrowheads="1"/>
          </p:cNvPicPr>
          <p:nvPr/>
        </p:nvPicPr>
        <p:blipFill>
          <a:blip r:embed="rId3" cstate="print"/>
          <a:srcRect/>
          <a:stretch>
            <a:fillRect/>
          </a:stretch>
        </p:blipFill>
        <p:spPr bwMode="auto">
          <a:xfrm>
            <a:off x="395536" y="188640"/>
            <a:ext cx="1368152" cy="1368152"/>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827</Words>
  <Application>Microsoft Office PowerPoint</Application>
  <PresentationFormat>Ekran Gösterisi (4:3)</PresentationFormat>
  <Paragraphs>102</Paragraphs>
  <Slides>17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Arial</vt:lpstr>
      <vt:lpstr>Calibri</vt:lpstr>
      <vt:lpstr>Ofis Teması</vt:lpstr>
      <vt:lpstr>PowerPoint Sunusu</vt:lpstr>
      <vt:lpstr>PowerPoint Sunusu</vt:lpstr>
      <vt:lpstr>ORTAKLAR</vt:lpstr>
      <vt:lpstr>ORTAKLARIN  BULUNDUĞU ŞEHİRLER</vt:lpstr>
      <vt:lpstr>PROJE ÖNCELİKLERİ</vt:lpstr>
      <vt:lpstr>                                 HEDEFLER</vt:lpstr>
      <vt:lpstr>               SONUÇLAR</vt:lpstr>
      <vt:lpstr>                    HAREKETLİLİK TAKVİMİ</vt:lpstr>
      <vt:lpstr>              FAALİYET 1</vt:lpstr>
      <vt:lpstr>          FAALİYET 2</vt:lpstr>
      <vt:lpstr>                  1.GÜN </vt:lpstr>
      <vt:lpstr>                2. GÜN</vt:lpstr>
      <vt:lpstr>                 3-4.GÜN</vt:lpstr>
      <vt:lpstr>5.GÜN</vt:lpstr>
      <vt:lpstr>            FAALİYET 3</vt:lpstr>
      <vt:lpstr>          FAALİYET 4</vt:lpstr>
      <vt:lpstr>PowerPoint Sunusu</vt:lpstr>
    </vt:vector>
  </TitlesOfParts>
  <Company>NeC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sctal lise</cp:lastModifiedBy>
  <cp:revision>25</cp:revision>
  <dcterms:created xsi:type="dcterms:W3CDTF">2023-01-11T11:08:54Z</dcterms:created>
  <dcterms:modified xsi:type="dcterms:W3CDTF">2023-01-16T06:05:39Z</dcterms:modified>
</cp:coreProperties>
</file>